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notesSlides/notesSlide20.xml" ContentType="application/vnd.openxmlformats-officedocument.presentationml.notesSlide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charts/chart13.xml" ContentType="application/vnd.openxmlformats-officedocument.drawingml.chart+xml"/>
  <Override PartName="/ppt/theme/themeOverride7.xml" ContentType="application/vnd.openxmlformats-officedocument.themeOverride+xml"/>
  <Override PartName="/ppt/charts/chart14.xml" ContentType="application/vnd.openxmlformats-officedocument.drawingml.chart+xml"/>
  <Override PartName="/ppt/theme/themeOverride8.xml" ContentType="application/vnd.openxmlformats-officedocument.themeOverride+xml"/>
  <Override PartName="/ppt/charts/chart15.xml" ContentType="application/vnd.openxmlformats-officedocument.drawingml.chart+xml"/>
  <Override PartName="/ppt/theme/themeOverride9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7.xml" ContentType="application/vnd.openxmlformats-officedocument.presentationml.notesSlide+xml"/>
  <Override PartName="/ppt/charts/chart1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4" r:id="rId2"/>
    <p:sldMasterId id="2147483701" r:id="rId3"/>
  </p:sldMasterIdLst>
  <p:notesMasterIdLst>
    <p:notesMasterId r:id="rId95"/>
  </p:notesMasterIdLst>
  <p:handoutMasterIdLst>
    <p:handoutMasterId r:id="rId96"/>
  </p:handoutMasterIdLst>
  <p:sldIdLst>
    <p:sldId id="488" r:id="rId4"/>
    <p:sldId id="520" r:id="rId5"/>
    <p:sldId id="521" r:id="rId6"/>
    <p:sldId id="522" r:id="rId7"/>
    <p:sldId id="523" r:id="rId8"/>
    <p:sldId id="524" r:id="rId9"/>
    <p:sldId id="525" r:id="rId10"/>
    <p:sldId id="526" r:id="rId11"/>
    <p:sldId id="527" r:id="rId12"/>
    <p:sldId id="528" r:id="rId13"/>
    <p:sldId id="529" r:id="rId14"/>
    <p:sldId id="530" r:id="rId15"/>
    <p:sldId id="531" r:id="rId16"/>
    <p:sldId id="532" r:id="rId17"/>
    <p:sldId id="533" r:id="rId18"/>
    <p:sldId id="534" r:id="rId19"/>
    <p:sldId id="535" r:id="rId20"/>
    <p:sldId id="536" r:id="rId21"/>
    <p:sldId id="537" r:id="rId22"/>
    <p:sldId id="538" r:id="rId23"/>
    <p:sldId id="555" r:id="rId24"/>
    <p:sldId id="556" r:id="rId25"/>
    <p:sldId id="557" r:id="rId26"/>
    <p:sldId id="558" r:id="rId27"/>
    <p:sldId id="559" r:id="rId28"/>
    <p:sldId id="560" r:id="rId29"/>
    <p:sldId id="561" r:id="rId30"/>
    <p:sldId id="562" r:id="rId31"/>
    <p:sldId id="563" r:id="rId32"/>
    <p:sldId id="564" r:id="rId33"/>
    <p:sldId id="565" r:id="rId34"/>
    <p:sldId id="566" r:id="rId35"/>
    <p:sldId id="567" r:id="rId36"/>
    <p:sldId id="568" r:id="rId37"/>
    <p:sldId id="569" r:id="rId38"/>
    <p:sldId id="554" r:id="rId39"/>
    <p:sldId id="539" r:id="rId40"/>
    <p:sldId id="540" r:id="rId41"/>
    <p:sldId id="541" r:id="rId42"/>
    <p:sldId id="542" r:id="rId43"/>
    <p:sldId id="543" r:id="rId44"/>
    <p:sldId id="544" r:id="rId45"/>
    <p:sldId id="545" r:id="rId46"/>
    <p:sldId id="546" r:id="rId47"/>
    <p:sldId id="570" r:id="rId48"/>
    <p:sldId id="572" r:id="rId49"/>
    <p:sldId id="573" r:id="rId50"/>
    <p:sldId id="574" r:id="rId51"/>
    <p:sldId id="575" r:id="rId52"/>
    <p:sldId id="576" r:id="rId53"/>
    <p:sldId id="577" r:id="rId54"/>
    <p:sldId id="578" r:id="rId55"/>
    <p:sldId id="579" r:id="rId56"/>
    <p:sldId id="580" r:id="rId57"/>
    <p:sldId id="581" r:id="rId58"/>
    <p:sldId id="582" r:id="rId59"/>
    <p:sldId id="583" r:id="rId60"/>
    <p:sldId id="584" r:id="rId61"/>
    <p:sldId id="585" r:id="rId62"/>
    <p:sldId id="586" r:id="rId63"/>
    <p:sldId id="587" r:id="rId64"/>
    <p:sldId id="588" r:id="rId65"/>
    <p:sldId id="589" r:id="rId66"/>
    <p:sldId id="590" r:id="rId67"/>
    <p:sldId id="591" r:id="rId68"/>
    <p:sldId id="592" r:id="rId69"/>
    <p:sldId id="593" r:id="rId70"/>
    <p:sldId id="594" r:id="rId71"/>
    <p:sldId id="596" r:id="rId72"/>
    <p:sldId id="597" r:id="rId73"/>
    <p:sldId id="598" r:id="rId74"/>
    <p:sldId id="599" r:id="rId75"/>
    <p:sldId id="600" r:id="rId76"/>
    <p:sldId id="602" r:id="rId77"/>
    <p:sldId id="603" r:id="rId78"/>
    <p:sldId id="604" r:id="rId79"/>
    <p:sldId id="606" r:id="rId80"/>
    <p:sldId id="607" r:id="rId81"/>
    <p:sldId id="608" r:id="rId82"/>
    <p:sldId id="610" r:id="rId83"/>
    <p:sldId id="611" r:id="rId84"/>
    <p:sldId id="613" r:id="rId85"/>
    <p:sldId id="614" r:id="rId86"/>
    <p:sldId id="615" r:id="rId87"/>
    <p:sldId id="616" r:id="rId88"/>
    <p:sldId id="620" r:id="rId89"/>
    <p:sldId id="622" r:id="rId90"/>
    <p:sldId id="623" r:id="rId91"/>
    <p:sldId id="624" r:id="rId92"/>
    <p:sldId id="682" r:id="rId93"/>
    <p:sldId id="654" r:id="rId94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0">
          <p15:clr>
            <a:srgbClr val="A4A3A4"/>
          </p15:clr>
        </p15:guide>
        <p15:guide id="2" pos="29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00FF"/>
    <a:srgbClr val="006600"/>
    <a:srgbClr val="960000"/>
    <a:srgbClr val="2A55D6"/>
    <a:srgbClr val="009900"/>
    <a:srgbClr val="993300"/>
    <a:srgbClr val="649A6D"/>
    <a:srgbClr val="6ACE52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FC10BE-4D3E-47F9-A62A-D448D75855B5}" v="1" dt="2021-10-12T13:18:58.9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86535" autoAdjust="0"/>
  </p:normalViewPr>
  <p:slideViewPr>
    <p:cSldViewPr>
      <p:cViewPr varScale="1">
        <p:scale>
          <a:sx n="97" d="100"/>
          <a:sy n="97" d="100"/>
        </p:scale>
        <p:origin x="108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200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theme" Target="theme/theme1.xml"/><Relationship Id="rId10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viewProps" Target="viewProps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Downloads\hpca_slide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shared\ppts\speaking-skills\result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kevincha\projects\writeups\thesis\slides\latency_trend_talk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rv\shared\ppts\micro-2013\sheets\latency-energy.xlsx" TargetMode="External"/><Relationship Id="rId1" Type="http://schemas.openxmlformats.org/officeDocument/2006/relationships/themeOverride" Target="../theme/themeOverride6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rv\shared\ppts\micro-2013\sheets\latency-energy.xlsx" TargetMode="External"/><Relationship Id="rId1" Type="http://schemas.openxmlformats.org/officeDocument/2006/relationships/themeOverride" Target="../theme/themeOverride7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rv\shared\ppts\pdl-retreat-talk\sheets\memfrac-apps.csv" TargetMode="External"/><Relationship Id="rId1" Type="http://schemas.openxmlformats.org/officeDocument/2006/relationships/themeOverride" Target="../theme/themeOverride8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rv\shared\ppts\pdl-retreat-talk\sheets\perf-energy.csv" TargetMode="External"/><Relationship Id="rId1" Type="http://schemas.openxmlformats.org/officeDocument/2006/relationships/themeOverride" Target="../theme/themeOverrid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microsoft-my.sharepoint.com/personal/visesha_microsoft_com/Documents/PPTs/Conferences/MICRO%202017/cgma-throughput-log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microsoft-my.sharepoint.com/personal/visesha_microsoft_com/Documents/PPTs/Conferences/MICRO%202017/bitmap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microsoft-my.sharepoint.com/personal/visesha_microsoft_com/Documents/PPTs/Conferences/MICRO%202017/bitweaving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rv\Downloads\hpca_slides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shared\ppts\speaking-skills\resul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shared\ppts\speaking-skills\result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shared\ppts\speaking-skills\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63500">
              <a:solidFill>
                <a:schemeClr val="tx1"/>
              </a:solidFill>
            </a:ln>
          </c:spPr>
          <c:marker>
            <c:symbol val="diamond"/>
            <c:size val="2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'Trade-off'!$C$50:$C$54</c:f>
              <c:numCache>
                <c:formatCode>0.00</c:formatCode>
                <c:ptCount val="5"/>
                <c:pt idx="0">
                  <c:v>23.10725021132788</c:v>
                </c:pt>
                <c:pt idx="1">
                  <c:v>24.617764350044737</c:v>
                </c:pt>
                <c:pt idx="2">
                  <c:v>27.831175560551241</c:v>
                </c:pt>
                <c:pt idx="3">
                  <c:v>35.461599363785872</c:v>
                </c:pt>
                <c:pt idx="4" formatCode="General">
                  <c:v>52.5</c:v>
                </c:pt>
              </c:numCache>
            </c:numRef>
          </c:xVal>
          <c:yVal>
            <c:numRef>
              <c:f>'Trade-off'!$D$50:$D$54</c:f>
              <c:numCache>
                <c:formatCode>General</c:formatCode>
                <c:ptCount val="5"/>
                <c:pt idx="0">
                  <c:v>3.7551020408163329</c:v>
                </c:pt>
                <c:pt idx="1">
                  <c:v>2.2857142857142891</c:v>
                </c:pt>
                <c:pt idx="2">
                  <c:v>1.551020408163265</c:v>
                </c:pt>
                <c:pt idx="3">
                  <c:v>1.1836734693877582</c:v>
                </c:pt>
                <c:pt idx="4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0EC-499C-90FA-3443DE113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650432"/>
        <c:axId val="61915520"/>
      </c:scatterChart>
      <c:valAx>
        <c:axId val="61650432"/>
        <c:scaling>
          <c:orientation val="minMax"/>
          <c:max val="60"/>
        </c:scaling>
        <c:delete val="0"/>
        <c:axPos val="b"/>
        <c:title>
          <c:tx>
            <c:rich>
              <a:bodyPr anchor="t" anchorCtr="0"/>
              <a:lstStyle/>
              <a:p>
                <a:pPr algn="r">
                  <a:defRPr sz="2800"/>
                </a:pPr>
                <a:r>
                  <a:rPr lang="en-US" sz="2800" dirty="0"/>
                  <a:t>Access Latency (ns)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61915520"/>
        <c:crosses val="autoZero"/>
        <c:crossBetween val="midCat"/>
        <c:majorUnit val="10"/>
      </c:valAx>
      <c:valAx>
        <c:axId val="619155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 dirty="0"/>
                  <a:t>Normalized Chip</a:t>
                </a:r>
                <a:r>
                  <a:rPr lang="en-US" sz="2800" baseline="0" dirty="0"/>
                  <a:t> Area</a:t>
                </a:r>
                <a:endParaRPr lang="en-US" sz="2800" dirty="0"/>
              </a:p>
            </c:rich>
          </c:tx>
          <c:layout>
            <c:manualLayout>
              <c:xMode val="edge"/>
              <c:yMode val="edge"/>
              <c:x val="1.578947368421053E-2"/>
              <c:y val="2.820900676889073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61650432"/>
        <c:crosses val="autoZero"/>
        <c:crossBetween val="midCat"/>
        <c:majorUnit val="1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SALP!$B$1</c:f>
              <c:strCache>
                <c:ptCount val="1"/>
                <c:pt idx="0">
                  <c:v>Commodity DRAM</c:v>
                </c:pt>
              </c:strCache>
            </c:strRef>
          </c:tx>
          <c:invertIfNegative val="0"/>
          <c:cat>
            <c:strRef>
              <c:f>SALP!$A$3</c:f>
              <c:strCache>
                <c:ptCount val="1"/>
                <c:pt idx="0">
                  <c:v>Energy Consumption</c:v>
                </c:pt>
              </c:strCache>
            </c:strRef>
          </c:cat>
          <c:val>
            <c:numRef>
              <c:f>SALP!$B$3</c:f>
              <c:numCache>
                <c:formatCode>0.00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E-497B-8B25-A3A3E7C8731A}"/>
            </c:ext>
          </c:extLst>
        </c:ser>
        <c:ser>
          <c:idx val="1"/>
          <c:order val="1"/>
          <c:tx>
            <c:strRef>
              <c:f>SALP!$C$1</c:f>
              <c:strCache>
                <c:ptCount val="1"/>
                <c:pt idx="0">
                  <c:v>SALP</c:v>
                </c:pt>
              </c:strCache>
            </c:strRef>
          </c:tx>
          <c:invertIfNegative val="0"/>
          <c:cat>
            <c:strRef>
              <c:f>SALP!$A$3</c:f>
              <c:strCache>
                <c:ptCount val="1"/>
                <c:pt idx="0">
                  <c:v>Energy Consumption</c:v>
                </c:pt>
              </c:strCache>
            </c:strRef>
          </c:cat>
          <c:val>
            <c:numRef>
              <c:f>SALP!$C$3</c:f>
              <c:numCache>
                <c:formatCode>0.00</c:formatCode>
                <c:ptCount val="1"/>
                <c:pt idx="0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7E-497B-8B25-A3A3E7C87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465344"/>
        <c:axId val="65471232"/>
      </c:barChart>
      <c:catAx>
        <c:axId val="65465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65471232"/>
        <c:crosses val="autoZero"/>
        <c:auto val="1"/>
        <c:lblAlgn val="ctr"/>
        <c:lblOffset val="100"/>
        <c:noMultiLvlLbl val="0"/>
      </c:catAx>
      <c:valAx>
        <c:axId val="65471232"/>
        <c:scaling>
          <c:orientation val="minMax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65465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00506622718701"/>
          <c:y val="0.16071480580290401"/>
          <c:w val="0.82732323043042"/>
          <c:h val="0.66641303891524295"/>
        </c:manualLayout>
      </c:layout>
      <c:lineChart>
        <c:grouping val="standard"/>
        <c:varyColors val="0"/>
        <c:ser>
          <c:idx val="4"/>
          <c:order val="2"/>
          <c:tx>
            <c:strRef>
              <c:f>Trend!$N$56</c:f>
              <c:strCache>
                <c:ptCount val="1"/>
                <c:pt idx="0">
                  <c:v>Capacity</c:v>
                </c:pt>
              </c:strCache>
            </c:strRef>
          </c:tx>
          <c:spPr>
            <a:ln w="3810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numRef>
              <c:f>Trend!$O$51:$X$51</c:f>
              <c:numCache>
                <c:formatCode>General</c:formatCode>
                <c:ptCount val="10"/>
                <c:pt idx="0">
                  <c:v>1999</c:v>
                </c:pt>
                <c:pt idx="1">
                  <c:v>2003</c:v>
                </c:pt>
                <c:pt idx="2">
                  <c:v>2006</c:v>
                </c:pt>
                <c:pt idx="3">
                  <c:v>2008</c:v>
                </c:pt>
                <c:pt idx="4">
                  <c:v>2011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Trend!$O$56:$X$56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64</c:v>
                </c:pt>
                <c:pt idx="8">
                  <c:v>128</c:v>
                </c:pt>
                <c:pt idx="9">
                  <c:v>128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01-4EF9-943B-5CB8193D0BA3}"/>
            </c:ext>
          </c:extLst>
        </c:ser>
        <c:ser>
          <c:idx val="3"/>
          <c:order val="3"/>
          <c:tx>
            <c:strRef>
              <c:f>Trend!$N$55</c:f>
              <c:strCache>
                <c:ptCount val="1"/>
                <c:pt idx="0">
                  <c:v>Bandwidth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Trend!$O$51:$X$51</c:f>
              <c:numCache>
                <c:formatCode>General</c:formatCode>
                <c:ptCount val="10"/>
                <c:pt idx="0">
                  <c:v>1999</c:v>
                </c:pt>
                <c:pt idx="1">
                  <c:v>2003</c:v>
                </c:pt>
                <c:pt idx="2">
                  <c:v>2006</c:v>
                </c:pt>
                <c:pt idx="3">
                  <c:v>2008</c:v>
                </c:pt>
                <c:pt idx="4">
                  <c:v>2011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Trend!$O$55:$X$55</c:f>
              <c:numCache>
                <c:formatCode>General</c:formatCode>
                <c:ptCount val="10"/>
                <c:pt idx="0">
                  <c:v>1</c:v>
                </c:pt>
                <c:pt idx="1">
                  <c:v>3.007518796992481</c:v>
                </c:pt>
                <c:pt idx="2">
                  <c:v>6.0150375939849621</c:v>
                </c:pt>
                <c:pt idx="3">
                  <c:v>8.0150375939849603</c:v>
                </c:pt>
                <c:pt idx="4">
                  <c:v>10.02255639097744</c:v>
                </c:pt>
                <c:pt idx="5">
                  <c:v>12.030075187969921</c:v>
                </c:pt>
                <c:pt idx="6">
                  <c:v>14.030075187969921</c:v>
                </c:pt>
                <c:pt idx="7">
                  <c:v>16.03759398496241</c:v>
                </c:pt>
                <c:pt idx="8">
                  <c:v>18.045112781954881</c:v>
                </c:pt>
                <c:pt idx="9">
                  <c:v>19.548872180451131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01-4EF9-943B-5CB8193D0BA3}"/>
            </c:ext>
          </c:extLst>
        </c:ser>
        <c:ser>
          <c:idx val="2"/>
          <c:order val="4"/>
          <c:tx>
            <c:strRef>
              <c:f>Trend!$N$57</c:f>
              <c:strCache>
                <c:ptCount val="1"/>
                <c:pt idx="0">
                  <c:v>Latency</c:v>
                </c:pt>
              </c:strCache>
            </c:strRef>
          </c:tx>
          <c:spPr>
            <a:ln w="38100" cap="rnd">
              <a:solidFill>
                <a:srgbClr val="FF4136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FF4136"/>
              </a:solidFill>
              <a:ln w="9525">
                <a:solidFill>
                  <a:srgbClr val="FF4136"/>
                </a:solidFill>
              </a:ln>
              <a:effectLst/>
            </c:spPr>
          </c:marker>
          <c:cat>
            <c:numRef>
              <c:f>Trend!$O$51:$X$51</c:f>
              <c:numCache>
                <c:formatCode>General</c:formatCode>
                <c:ptCount val="10"/>
                <c:pt idx="0">
                  <c:v>1999</c:v>
                </c:pt>
                <c:pt idx="1">
                  <c:v>2003</c:v>
                </c:pt>
                <c:pt idx="2">
                  <c:v>2006</c:v>
                </c:pt>
                <c:pt idx="3">
                  <c:v>2008</c:v>
                </c:pt>
                <c:pt idx="4">
                  <c:v>2011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Trend!$O$58:$X$58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1.043478260869565</c:v>
                </c:pt>
                <c:pt idx="3">
                  <c:v>1.142857142857143</c:v>
                </c:pt>
                <c:pt idx="4">
                  <c:v>1.2121212121212119</c:v>
                </c:pt>
                <c:pt idx="5">
                  <c:v>1.263157894736842</c:v>
                </c:pt>
                <c:pt idx="6">
                  <c:v>1.2520868113522541</c:v>
                </c:pt>
                <c:pt idx="7">
                  <c:v>1.274968125796855</c:v>
                </c:pt>
                <c:pt idx="8">
                  <c:v>1.2998266897746971</c:v>
                </c:pt>
                <c:pt idx="9">
                  <c:v>1.31868131868132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301-4EF9-943B-5CB8193D0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16513112"/>
        <c:axId val="-201650768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Trend!$N$52</c15:sqref>
                        </c15:formulaRef>
                      </c:ext>
                    </c:extLst>
                    <c:strCache>
                      <c:ptCount val="1"/>
                      <c:pt idx="0">
                        <c:v>Activation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14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Trend!$O$51:$X$51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1999</c:v>
                      </c:pt>
                      <c:pt idx="1">
                        <c:v>2003</c:v>
                      </c:pt>
                      <c:pt idx="2">
                        <c:v>2006</c:v>
                      </c:pt>
                      <c:pt idx="3">
                        <c:v>2008</c:v>
                      </c:pt>
                      <c:pt idx="4">
                        <c:v>2011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Trend!$O$52:$V$52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0.9</c:v>
                      </c:pt>
                      <c:pt idx="5">
                        <c:v>0.83333333333333304</c:v>
                      </c:pt>
                      <c:pt idx="6">
                        <c:v>0.92800000000000005</c:v>
                      </c:pt>
                      <c:pt idx="7">
                        <c:v>0.93733333333333302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D301-4EF9-943B-5CB8193D0BA3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Trend!$N$53</c15:sqref>
                        </c15:formulaRef>
                      </c:ext>
                    </c:extLst>
                    <c:strCache>
                      <c:ptCount val="1"/>
                      <c:pt idx="0">
                        <c:v>Precharge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4"/>
                  <c:spPr>
                    <a:noFill/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Trend!$O$51:$X$51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1999</c:v>
                      </c:pt>
                      <c:pt idx="1">
                        <c:v>2003</c:v>
                      </c:pt>
                      <c:pt idx="2">
                        <c:v>2006</c:v>
                      </c:pt>
                      <c:pt idx="3">
                        <c:v>2008</c:v>
                      </c:pt>
                      <c:pt idx="4">
                        <c:v>2011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Trend!$O$53:$V$53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0.9</c:v>
                      </c:pt>
                      <c:pt idx="5">
                        <c:v>0.83333333333333304</c:v>
                      </c:pt>
                      <c:pt idx="6">
                        <c:v>0.92800000000000005</c:v>
                      </c:pt>
                      <c:pt idx="7">
                        <c:v>0.93733333333333302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301-4EF9-943B-5CB8193D0BA3}"/>
                  </c:ext>
                </c:extLst>
              </c15:ser>
            </c15:filteredLineSeries>
          </c:ext>
        </c:extLst>
      </c:lineChart>
      <c:catAx>
        <c:axId val="-2016513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-2016507688"/>
        <c:crosses val="autoZero"/>
        <c:auto val="1"/>
        <c:lblAlgn val="ctr"/>
        <c:lblOffset val="100"/>
        <c:noMultiLvlLbl val="0"/>
      </c:catAx>
      <c:valAx>
        <c:axId val="-2016507688"/>
        <c:scaling>
          <c:logBase val="10"/>
          <c:orientation val="minMax"/>
          <c:max val="150"/>
          <c:min val="1"/>
        </c:scaling>
        <c:delete val="0"/>
        <c:axPos val="l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r>
                  <a:rPr lang="en-US"/>
                  <a:t>DRAM Improvement (log)</a:t>
                </a:r>
              </a:p>
            </c:rich>
          </c:tx>
          <c:layout>
            <c:manualLayout>
              <c:xMode val="edge"/>
              <c:yMode val="edge"/>
              <c:x val="3.91802270431953E-3"/>
              <c:y val="0.10365486691960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-201651311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817285683346"/>
          <c:y val="1.4274251973468001E-3"/>
          <c:w val="0.66589575864953399"/>
          <c:h val="9.92823376207608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Gill Sans MT" panose="020B0502020104020203" pitchFamily="34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Latency Reduction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Latency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Intra-Subarray</c:v>
                  </c:pt>
                  <c:pt idx="1">
                    <c:v>Inter-Bank</c:v>
                  </c:pt>
                  <c:pt idx="2">
                    <c:v>Inter-Subarray</c:v>
                  </c:pt>
                  <c:pt idx="3">
                    <c:v>Intra-Subarray</c:v>
                  </c:pt>
                </c:lvl>
                <c:lvl>
                  <c:pt idx="0">
                    <c:v>Copy</c:v>
                  </c:pt>
                  <c:pt idx="3">
                    <c:v>Zero</c:v>
                  </c:pt>
                </c:lvl>
              </c:multiLvlStrCache>
            </c:multiLvl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11.62</c:v>
                </c:pt>
                <c:pt idx="1">
                  <c:v>1.93</c:v>
                </c:pt>
                <c:pt idx="2">
                  <c:v>0.99</c:v>
                </c:pt>
                <c:pt idx="3">
                  <c:v>6.06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57-47E4-8E2D-98D59F0A6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3135768"/>
        <c:axId val="2143138808"/>
      </c:barChart>
      <c:catAx>
        <c:axId val="2143135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0"/>
            </a:pPr>
            <a:endParaRPr lang="en-US"/>
          </a:p>
        </c:txPr>
        <c:crossAx val="2143138808"/>
        <c:crosses val="autoZero"/>
        <c:auto val="1"/>
        <c:lblAlgn val="ctr"/>
        <c:lblOffset val="100"/>
        <c:noMultiLvlLbl val="0"/>
      </c:catAx>
      <c:valAx>
        <c:axId val="2143138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431357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Energy Reduction</a:t>
            </a:r>
          </a:p>
        </c:rich>
      </c:tx>
      <c:layout>
        <c:manualLayout>
          <c:xMode val="edge"/>
          <c:yMode val="edge"/>
          <c:x val="0.20588275634191799"/>
          <c:y val="1.51515151515152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4787626012307"/>
          <c:y val="0.16690030223494801"/>
          <c:w val="0.78037468594335402"/>
          <c:h val="0.39190885230255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Energy</c:v>
                </c:pt>
              </c:strCache>
            </c:strRef>
          </c:tx>
          <c:spPr>
            <a:solidFill>
              <a:schemeClr val="dk1"/>
            </a:solidFill>
            <a:ln w="25400" cap="flat" cmpd="sng" algn="ctr">
              <a:noFill/>
              <a:prstDash val="solid"/>
            </a:ln>
            <a:effectLst/>
          </c:spPr>
          <c:invertIfNegative val="0"/>
          <c:cat>
            <c:multiLvlStrRef>
              <c:f>Sheet1!$F$2:$G$5</c:f>
              <c:multiLvlStrCache>
                <c:ptCount val="4"/>
                <c:lvl>
                  <c:pt idx="0">
                    <c:v>Intra-Subarray</c:v>
                  </c:pt>
                  <c:pt idx="1">
                    <c:v>Inter-Bank</c:v>
                  </c:pt>
                  <c:pt idx="2">
                    <c:v>Inter-Subarray</c:v>
                  </c:pt>
                  <c:pt idx="3">
                    <c:v>Intra-Subarray</c:v>
                  </c:pt>
                </c:lvl>
                <c:lvl>
                  <c:pt idx="0">
                    <c:v>Copy</c:v>
                  </c:pt>
                  <c:pt idx="3">
                    <c:v>Zero</c:v>
                  </c:pt>
                </c:lvl>
              </c:multiLvlStrCache>
            </c:multiLvlStrRef>
          </c:cat>
          <c:val>
            <c:numRef>
              <c:f>Sheet1!$H$2:$H$5</c:f>
              <c:numCache>
                <c:formatCode>General</c:formatCode>
                <c:ptCount val="4"/>
                <c:pt idx="0">
                  <c:v>74.400000000000006</c:v>
                </c:pt>
                <c:pt idx="1">
                  <c:v>3.2</c:v>
                </c:pt>
                <c:pt idx="2">
                  <c:v>1.5</c:v>
                </c:pt>
                <c:pt idx="3">
                  <c:v>41.5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4B-40FA-91EE-F183F07AF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3171080"/>
        <c:axId val="2143174120"/>
      </c:barChart>
      <c:catAx>
        <c:axId val="2143171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43174120"/>
        <c:crosses val="autoZero"/>
        <c:auto val="1"/>
        <c:lblAlgn val="ctr"/>
        <c:lblOffset val="100"/>
        <c:noMultiLvlLbl val="0"/>
      </c:catAx>
      <c:valAx>
        <c:axId val="2143174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43171080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632006354506201"/>
          <c:y val="0.17359212684527101"/>
          <c:w val="0.85385370549901196"/>
          <c:h val="0.702226477021781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'memfrac-apps'!$B$1</c:f>
              <c:strCache>
                <c:ptCount val="1"/>
                <c:pt idx="0">
                  <c:v>Read</c:v>
                </c:pt>
              </c:strCache>
            </c:strRef>
          </c:tx>
          <c:spPr>
            <a:solidFill>
              <a:srgbClr val="262626">
                <a:lumMod val="75000"/>
                <a:lumOff val="25000"/>
              </a:srgbClr>
            </a:solidFill>
            <a:ln>
              <a:noFill/>
            </a:ln>
          </c:spPr>
          <c:invertIfNegative val="0"/>
          <c:cat>
            <c:strRef>
              <c:f>'memfrac-apps'!$A$2:$A$7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'memfrac-apps'!$B$2:$B$7</c:f>
              <c:numCache>
                <c:formatCode>General</c:formatCode>
                <c:ptCount val="6"/>
                <c:pt idx="0">
                  <c:v>0.273936701</c:v>
                </c:pt>
                <c:pt idx="1">
                  <c:v>0.34894197100000002</c:v>
                </c:pt>
                <c:pt idx="2">
                  <c:v>5.4305079999999999E-2</c:v>
                </c:pt>
                <c:pt idx="3">
                  <c:v>0.45435130499999998</c:v>
                </c:pt>
                <c:pt idx="4">
                  <c:v>0.43893370100000001</c:v>
                </c:pt>
                <c:pt idx="5">
                  <c:v>9.9544654999999996E-2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76-43E9-A3AB-9B46578FFF20}"/>
            </c:ext>
          </c:extLst>
        </c:ser>
        <c:ser>
          <c:idx val="1"/>
          <c:order val="1"/>
          <c:tx>
            <c:strRef>
              <c:f>'memfrac-apps'!$C$1</c:f>
              <c:strCache>
                <c:ptCount val="1"/>
                <c:pt idx="0">
                  <c:v>Write</c:v>
                </c:pt>
              </c:strCache>
            </c:strRef>
          </c:tx>
          <c:spPr>
            <a:solidFill>
              <a:srgbClr val="262626">
                <a:lumMod val="50000"/>
                <a:lumOff val="50000"/>
              </a:srgbClr>
            </a:solidFill>
            <a:ln>
              <a:noFill/>
            </a:ln>
          </c:spPr>
          <c:invertIfNegative val="0"/>
          <c:cat>
            <c:strRef>
              <c:f>'memfrac-apps'!$A$2:$A$7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'memfrac-apps'!$C$2:$C$7</c:f>
              <c:numCache>
                <c:formatCode>General</c:formatCode>
                <c:ptCount val="6"/>
                <c:pt idx="0">
                  <c:v>0.27185014200000002</c:v>
                </c:pt>
                <c:pt idx="1">
                  <c:v>0.33216862699999999</c:v>
                </c:pt>
                <c:pt idx="2">
                  <c:v>0.322792623</c:v>
                </c:pt>
                <c:pt idx="3">
                  <c:v>0.45420634100000001</c:v>
                </c:pt>
                <c:pt idx="4">
                  <c:v>0.43768948600000002</c:v>
                </c:pt>
                <c:pt idx="5">
                  <c:v>8.97559990000001E-2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76-43E9-A3AB-9B46578FFF20}"/>
            </c:ext>
          </c:extLst>
        </c:ser>
        <c:ser>
          <c:idx val="2"/>
          <c:order val="2"/>
          <c:tx>
            <c:strRef>
              <c:f>'memfrac-apps'!$D$1</c:f>
              <c:strCache>
                <c:ptCount val="1"/>
                <c:pt idx="0">
                  <c:v>Copy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invertIfNegative val="0"/>
          <c:cat>
            <c:strRef>
              <c:f>'memfrac-apps'!$A$2:$A$7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'memfrac-apps'!$D$2:$D$7</c:f>
              <c:numCache>
                <c:formatCode>General</c:formatCode>
                <c:ptCount val="6"/>
                <c:pt idx="0">
                  <c:v>0.21550672300000001</c:v>
                </c:pt>
                <c:pt idx="1">
                  <c:v>0</c:v>
                </c:pt>
                <c:pt idx="2">
                  <c:v>0.61578032000000005</c:v>
                </c:pt>
                <c:pt idx="3">
                  <c:v>0</c:v>
                </c:pt>
                <c:pt idx="4">
                  <c:v>0</c:v>
                </c:pt>
                <c:pt idx="5">
                  <c:v>0.420163116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76-43E9-A3AB-9B46578FFF20}"/>
            </c:ext>
          </c:extLst>
        </c:ser>
        <c:ser>
          <c:idx val="3"/>
          <c:order val="3"/>
          <c:tx>
            <c:strRef>
              <c:f>'memfrac-apps'!$E$1</c:f>
              <c:strCache>
                <c:ptCount val="1"/>
                <c:pt idx="0">
                  <c:v>Zero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</c:spPr>
          <c:invertIfNegative val="0"/>
          <c:cat>
            <c:strRef>
              <c:f>'memfrac-apps'!$A$2:$A$7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'memfrac-apps'!$E$2:$E$7</c:f>
              <c:numCache>
                <c:formatCode>General</c:formatCode>
                <c:ptCount val="6"/>
                <c:pt idx="0">
                  <c:v>0.238706434</c:v>
                </c:pt>
                <c:pt idx="1">
                  <c:v>0.31888940300000002</c:v>
                </c:pt>
                <c:pt idx="2">
                  <c:v>7.1219780000000002E-3</c:v>
                </c:pt>
                <c:pt idx="3">
                  <c:v>9.1442354000000003E-2</c:v>
                </c:pt>
                <c:pt idx="4">
                  <c:v>0.123376814</c:v>
                </c:pt>
                <c:pt idx="5">
                  <c:v>0.39053622999999998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76-43E9-A3AB-9B46578FF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2834440"/>
        <c:axId val="2142837560"/>
      </c:barChart>
      <c:catAx>
        <c:axId val="2142834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42837560"/>
        <c:crosses val="autoZero"/>
        <c:auto val="1"/>
        <c:lblAlgn val="ctr"/>
        <c:lblOffset val="100"/>
        <c:noMultiLvlLbl val="0"/>
      </c:catAx>
      <c:valAx>
        <c:axId val="2142837560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Fraction of Memory Traffic</a:t>
                </a:r>
              </a:p>
            </c:rich>
          </c:tx>
          <c:layout>
            <c:manualLayout>
              <c:xMode val="edge"/>
              <c:yMode val="edge"/>
              <c:x val="7.7777784582483498E-3"/>
              <c:y val="0.1844940165312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42834440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15317379467902101"/>
          <c:y val="3.7483742961209703E-2"/>
          <c:w val="0.77868896341820604"/>
          <c:h val="9.4128025663459305E-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8294669145682"/>
          <c:y val="5.0925925925925902E-2"/>
          <c:w val="0.82965675159486296"/>
          <c:h val="0.81464601106221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'perf-energy'!$B$1</c:f>
              <c:strCache>
                <c:ptCount val="1"/>
                <c:pt idx="0">
                  <c:v>IPC Improvement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'perf-energy'!$A$2:$A$7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'perf-energy'!$B$2:$B$7</c:f>
              <c:numCache>
                <c:formatCode>General</c:formatCode>
                <c:ptCount val="6"/>
                <c:pt idx="0">
                  <c:v>15</c:v>
                </c:pt>
                <c:pt idx="1">
                  <c:v>9</c:v>
                </c:pt>
                <c:pt idx="2">
                  <c:v>43</c:v>
                </c:pt>
                <c:pt idx="3">
                  <c:v>4</c:v>
                </c:pt>
                <c:pt idx="4">
                  <c:v>4</c:v>
                </c:pt>
                <c:pt idx="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84-460D-B19A-4F6281BBCC56}"/>
            </c:ext>
          </c:extLst>
        </c:ser>
        <c:ser>
          <c:idx val="1"/>
          <c:order val="1"/>
          <c:tx>
            <c:strRef>
              <c:f>'perf-energy'!$C$1</c:f>
              <c:strCache>
                <c:ptCount val="1"/>
                <c:pt idx="0">
                  <c:v>Energy Reduction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'perf-energy'!$A$2:$A$7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'perf-energy'!$C$2:$C$7</c:f>
              <c:numCache>
                <c:formatCode>General</c:formatCode>
                <c:ptCount val="6"/>
                <c:pt idx="0">
                  <c:v>40</c:v>
                </c:pt>
                <c:pt idx="1">
                  <c:v>32</c:v>
                </c:pt>
                <c:pt idx="2">
                  <c:v>60</c:v>
                </c:pt>
                <c:pt idx="3">
                  <c:v>15</c:v>
                </c:pt>
                <c:pt idx="4">
                  <c:v>17</c:v>
                </c:pt>
                <c:pt idx="5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84-460D-B19A-4F6281BBC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2402904"/>
        <c:axId val="2142405912"/>
      </c:barChart>
      <c:catAx>
        <c:axId val="2142402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42405912"/>
        <c:crosses val="autoZero"/>
        <c:auto val="1"/>
        <c:lblAlgn val="ctr"/>
        <c:lblOffset val="100"/>
        <c:noMultiLvlLbl val="0"/>
      </c:catAx>
      <c:valAx>
        <c:axId val="21424059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% Compared to Baseline</a:t>
                </a:r>
              </a:p>
            </c:rich>
          </c:tx>
          <c:layout>
            <c:manualLayout>
              <c:xMode val="edge"/>
              <c:yMode val="edge"/>
              <c:x val="1.44230969254128E-2"/>
              <c:y val="3.248272423946509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42402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307081301480799"/>
          <c:y val="3.40183473981229E-2"/>
          <c:w val="0.75749680920451701"/>
          <c:h val="0.102619568387285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Performance Improvement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not</c:v>
                </c:pt>
                <c:pt idx="1">
                  <c:v>and/or</c:v>
                </c:pt>
                <c:pt idx="2">
                  <c:v>nand/nor</c:v>
                </c:pt>
                <c:pt idx="3">
                  <c:v>xor/xnor</c:v>
                </c:pt>
                <c:pt idx="4">
                  <c:v>mean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51.625072590216071</c:v>
                </c:pt>
                <c:pt idx="1">
                  <c:v>38.319318547805693</c:v>
                </c:pt>
                <c:pt idx="2">
                  <c:v>30.696451818408452</c:v>
                </c:pt>
                <c:pt idx="3">
                  <c:v>21.856644108070327</c:v>
                </c:pt>
                <c:pt idx="4" formatCode="General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E6-4FB8-B3DF-268ECDE22F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Energy Reduction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not</c:v>
                </c:pt>
                <c:pt idx="1">
                  <c:v>and/or</c:v>
                </c:pt>
                <c:pt idx="2">
                  <c:v>nand/nor</c:v>
                </c:pt>
                <c:pt idx="3">
                  <c:v>xor/xnor</c:v>
                </c:pt>
                <c:pt idx="4">
                  <c:v>mean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59.5</c:v>
                </c:pt>
                <c:pt idx="1">
                  <c:v>43.9</c:v>
                </c:pt>
                <c:pt idx="2">
                  <c:v>35.1</c:v>
                </c:pt>
                <c:pt idx="3">
                  <c:v>25.1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E6-4FB8-B3DF-268ECDE22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439093032"/>
        <c:axId val="439090408"/>
      </c:barChart>
      <c:catAx>
        <c:axId val="439093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090408"/>
        <c:crosses val="autoZero"/>
        <c:auto val="1"/>
        <c:lblAlgn val="ctr"/>
        <c:lblOffset val="100"/>
        <c:noMultiLvlLbl val="0"/>
      </c:catAx>
      <c:valAx>
        <c:axId val="439090408"/>
        <c:scaling>
          <c:orientation val="minMax"/>
          <c:max val="7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09303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12383679312814"/>
          <c:y val="3.7004017228975623E-2"/>
          <c:w val="0.8101185874492961"/>
          <c:h val="0.72825621091878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'[bitmap.xlsx]rlite-small'!$C$1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'[bitmap.xlsx]rlite-small'!$A$2:$B$7</c:f>
              <c:multiLvlStrCache>
                <c:ptCount val="6"/>
                <c:lvl>
                  <c:pt idx="0">
                    <c:v>w = 2</c:v>
                  </c:pt>
                  <c:pt idx="1">
                    <c:v>w = 3</c:v>
                  </c:pt>
                  <c:pt idx="2">
                    <c:v>w = 4</c:v>
                  </c:pt>
                  <c:pt idx="3">
                    <c:v>w = 2</c:v>
                  </c:pt>
                  <c:pt idx="4">
                    <c:v>w = 3</c:v>
                  </c:pt>
                  <c:pt idx="5">
                    <c:v>w = 4</c:v>
                  </c:pt>
                </c:lvl>
                <c:lvl>
                  <c:pt idx="0">
                    <c:v>n = 8m</c:v>
                  </c:pt>
                  <c:pt idx="3">
                    <c:v>n = 16m</c:v>
                  </c:pt>
                </c:lvl>
              </c:multiLvlStrCache>
            </c:multiLvlStrRef>
          </c:cat>
          <c:val>
            <c:numRef>
              <c:f>'[bitmap.xlsx]rlite-small'!$C$2:$C$7</c:f>
              <c:numCache>
                <c:formatCode>General</c:formatCode>
                <c:ptCount val="6"/>
                <c:pt idx="0">
                  <c:v>27.92</c:v>
                </c:pt>
                <c:pt idx="1">
                  <c:v>41.72</c:v>
                </c:pt>
                <c:pt idx="2">
                  <c:v>54.84</c:v>
                </c:pt>
                <c:pt idx="3">
                  <c:v>58</c:v>
                </c:pt>
                <c:pt idx="4">
                  <c:v>85.44</c:v>
                </c:pt>
                <c:pt idx="5">
                  <c:v>112.92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6-4C42-AE1B-43BF2FD8E6A7}"/>
            </c:ext>
          </c:extLst>
        </c:ser>
        <c:ser>
          <c:idx val="1"/>
          <c:order val="1"/>
          <c:tx>
            <c:strRef>
              <c:f>'[bitmap.xlsx]rlite-small'!$D$1</c:f>
              <c:strCache>
                <c:ptCount val="1"/>
                <c:pt idx="0">
                  <c:v>Ambit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'[bitmap.xlsx]rlite-small'!$A$2:$B$7</c:f>
              <c:multiLvlStrCache>
                <c:ptCount val="6"/>
                <c:lvl>
                  <c:pt idx="0">
                    <c:v>w = 2</c:v>
                  </c:pt>
                  <c:pt idx="1">
                    <c:v>w = 3</c:v>
                  </c:pt>
                  <c:pt idx="2">
                    <c:v>w = 4</c:v>
                  </c:pt>
                  <c:pt idx="3">
                    <c:v>w = 2</c:v>
                  </c:pt>
                  <c:pt idx="4">
                    <c:v>w = 3</c:v>
                  </c:pt>
                  <c:pt idx="5">
                    <c:v>w = 4</c:v>
                  </c:pt>
                </c:lvl>
                <c:lvl>
                  <c:pt idx="0">
                    <c:v>n = 8m</c:v>
                  </c:pt>
                  <c:pt idx="3">
                    <c:v>n = 16m</c:v>
                  </c:pt>
                </c:lvl>
              </c:multiLvlStrCache>
            </c:multiLvlStrRef>
          </c:cat>
          <c:val>
            <c:numRef>
              <c:f>'[bitmap.xlsx]rlite-small'!$D$2:$D$7</c:f>
              <c:numCache>
                <c:formatCode>General</c:formatCode>
                <c:ptCount val="6"/>
                <c:pt idx="0">
                  <c:v>5.16</c:v>
                </c:pt>
                <c:pt idx="1">
                  <c:v>6.88</c:v>
                </c:pt>
                <c:pt idx="2">
                  <c:v>8.64</c:v>
                </c:pt>
                <c:pt idx="3">
                  <c:v>10.199999999999999</c:v>
                </c:pt>
                <c:pt idx="4">
                  <c:v>13.68</c:v>
                </c:pt>
                <c:pt idx="5">
                  <c:v>17.16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96-4C42-AE1B-43BF2FD8E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434582856"/>
        <c:axId val="434585152"/>
      </c:barChart>
      <c:catAx>
        <c:axId val="43458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585152"/>
        <c:crosses val="autoZero"/>
        <c:auto val="1"/>
        <c:lblAlgn val="ctr"/>
        <c:lblOffset val="100"/>
        <c:noMultiLvlLbl val="0"/>
      </c:catAx>
      <c:valAx>
        <c:axId val="43458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cap="none" baseline="0" dirty="0"/>
                  <a:t>Execution Time of Query</a:t>
                </a:r>
              </a:p>
            </c:rich>
          </c:tx>
          <c:layout>
            <c:manualLayout>
              <c:xMode val="edge"/>
              <c:yMode val="edge"/>
              <c:x val="6.2386065378191354E-3"/>
              <c:y val="7.734180026968978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58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863159150560727"/>
          <c:y val="4.3361650626805817E-2"/>
          <c:w val="0.37000942495824385"/>
          <c:h val="0.10078119257192229"/>
        </c:manualLayout>
      </c:layout>
      <c:overlay val="0"/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60992375953006"/>
          <c:y val="0.18296846696979779"/>
          <c:w val="0.82992975878015252"/>
          <c:h val="0.62041957783446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[bitweaving.xlsx]bitweaving!$B$1</c:f>
              <c:strCache>
                <c:ptCount val="1"/>
                <c:pt idx="0">
                  <c:v>1m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numRef>
              <c:f>[bitweaving.xlsx]bitweaving!$A$2:$A$9</c:f>
              <c:numCache>
                <c:formatCode>General</c:formatCode>
                <c:ptCount val="8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</c:numCache>
            </c:numRef>
          </c:cat>
          <c:val>
            <c:numRef>
              <c:f>[bitweaving.xlsx]bitweaving!$B$2:$B$9</c:f>
              <c:numCache>
                <c:formatCode>General</c:formatCode>
                <c:ptCount val="8"/>
                <c:pt idx="0">
                  <c:v>1.8</c:v>
                </c:pt>
                <c:pt idx="1">
                  <c:v>2.7</c:v>
                </c:pt>
                <c:pt idx="2">
                  <c:v>3.5</c:v>
                </c:pt>
                <c:pt idx="3">
                  <c:v>4.0999999999999996</c:v>
                </c:pt>
                <c:pt idx="4">
                  <c:v>9.6</c:v>
                </c:pt>
                <c:pt idx="5">
                  <c:v>10.6</c:v>
                </c:pt>
                <c:pt idx="6">
                  <c:v>11</c:v>
                </c:pt>
                <c:pt idx="7">
                  <c:v>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11-415E-8B4A-0787890D990C}"/>
            </c:ext>
          </c:extLst>
        </c:ser>
        <c:ser>
          <c:idx val="1"/>
          <c:order val="1"/>
          <c:tx>
            <c:strRef>
              <c:f>[bitweaving.xlsx]bitweaving!$C$1</c:f>
              <c:strCache>
                <c:ptCount val="1"/>
                <c:pt idx="0">
                  <c:v>2m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numRef>
              <c:f>[bitweaving.xlsx]bitweaving!$A$2:$A$9</c:f>
              <c:numCache>
                <c:formatCode>General</c:formatCode>
                <c:ptCount val="8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</c:numCache>
            </c:numRef>
          </c:cat>
          <c:val>
            <c:numRef>
              <c:f>[bitweaving.xlsx]bitweaving!$C$2:$C$9</c:f>
              <c:numCache>
                <c:formatCode>General</c:formatCode>
                <c:ptCount val="8"/>
                <c:pt idx="0">
                  <c:v>1.8</c:v>
                </c:pt>
                <c:pt idx="1">
                  <c:v>2.8</c:v>
                </c:pt>
                <c:pt idx="2">
                  <c:v>7.6</c:v>
                </c:pt>
                <c:pt idx="3">
                  <c:v>9</c:v>
                </c:pt>
                <c:pt idx="4">
                  <c:v>9.8000000000000007</c:v>
                </c:pt>
                <c:pt idx="5">
                  <c:v>10.8</c:v>
                </c:pt>
                <c:pt idx="6">
                  <c:v>11.2</c:v>
                </c:pt>
                <c:pt idx="7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11-415E-8B4A-0787890D990C}"/>
            </c:ext>
          </c:extLst>
        </c:ser>
        <c:ser>
          <c:idx val="2"/>
          <c:order val="2"/>
          <c:tx>
            <c:strRef>
              <c:f>[bitweaving.xlsx]bitweaving!$D$1</c:f>
              <c:strCache>
                <c:ptCount val="1"/>
                <c:pt idx="0">
                  <c:v>4m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numRef>
              <c:f>[bitweaving.xlsx]bitweaving!$A$2:$A$9</c:f>
              <c:numCache>
                <c:formatCode>General</c:formatCode>
                <c:ptCount val="8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</c:numCache>
            </c:numRef>
          </c:cat>
          <c:val>
            <c:numRef>
              <c:f>[bitweaving.xlsx]bitweaving!$D$2:$D$9</c:f>
              <c:numCache>
                <c:formatCode>General</c:formatCode>
                <c:ptCount val="8"/>
                <c:pt idx="0">
                  <c:v>1.8</c:v>
                </c:pt>
                <c:pt idx="1">
                  <c:v>6</c:v>
                </c:pt>
                <c:pt idx="2">
                  <c:v>7.8</c:v>
                </c:pt>
                <c:pt idx="3">
                  <c:v>9.1999999999999993</c:v>
                </c:pt>
                <c:pt idx="4">
                  <c:v>9.9</c:v>
                </c:pt>
                <c:pt idx="5">
                  <c:v>10.9</c:v>
                </c:pt>
                <c:pt idx="6">
                  <c:v>11.3</c:v>
                </c:pt>
                <c:pt idx="7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11-415E-8B4A-0787890D990C}"/>
            </c:ext>
          </c:extLst>
        </c:ser>
        <c:ser>
          <c:idx val="3"/>
          <c:order val="3"/>
          <c:tx>
            <c:strRef>
              <c:f>[bitweaving.xlsx]bitweaving!$E$1</c:f>
              <c:strCache>
                <c:ptCount val="1"/>
                <c:pt idx="0">
                  <c:v>8m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numRef>
              <c:f>[bitweaving.xlsx]bitweaving!$A$2:$A$9</c:f>
              <c:numCache>
                <c:formatCode>General</c:formatCode>
                <c:ptCount val="8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</c:numCache>
            </c:numRef>
          </c:cat>
          <c:val>
            <c:numRef>
              <c:f>[bitweaving.xlsx]bitweaving!$E$2:$E$9</c:f>
              <c:numCache>
                <c:formatCode>General</c:formatCode>
                <c:ptCount val="8"/>
                <c:pt idx="0">
                  <c:v>3.9</c:v>
                </c:pt>
                <c:pt idx="1">
                  <c:v>6.1</c:v>
                </c:pt>
                <c:pt idx="2">
                  <c:v>7.9</c:v>
                </c:pt>
                <c:pt idx="3">
                  <c:v>9.1999999999999993</c:v>
                </c:pt>
                <c:pt idx="4">
                  <c:v>10</c:v>
                </c:pt>
                <c:pt idx="5">
                  <c:v>11</c:v>
                </c:pt>
                <c:pt idx="6">
                  <c:v>11.4</c:v>
                </c:pt>
                <c:pt idx="7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11-415E-8B4A-0787890D990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410897968"/>
        <c:axId val="410899608"/>
      </c:barChart>
      <c:catAx>
        <c:axId val="410897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cap="none" baseline="0" dirty="0"/>
                  <a:t>Number of bits for each column value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899608"/>
        <c:crosses val="autoZero"/>
        <c:auto val="1"/>
        <c:lblAlgn val="ctr"/>
        <c:lblOffset val="100"/>
        <c:noMultiLvlLbl val="0"/>
      </c:catAx>
      <c:valAx>
        <c:axId val="410899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cap="none" baseline="0" dirty="0"/>
                  <a:t>Speedup offered by Ambit</a:t>
                </a:r>
              </a:p>
            </c:rich>
          </c:tx>
          <c:layout>
            <c:manualLayout>
              <c:xMode val="edge"/>
              <c:yMode val="edge"/>
              <c:x val="8.5371592064505449E-3"/>
              <c:y val="7.727437916414295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89796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5961279840019998"/>
          <c:y val="8.257439651029537E-2"/>
          <c:w val="0.79029808773903276"/>
          <c:h val="0.10795469213889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63500">
              <a:solidFill>
                <a:schemeClr val="tx1"/>
              </a:solidFill>
            </a:ln>
          </c:spPr>
          <c:marker>
            <c:symbol val="diamond"/>
            <c:size val="2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'Trade-off'!$C$50:$C$54</c:f>
              <c:numCache>
                <c:formatCode>0.00</c:formatCode>
                <c:ptCount val="5"/>
                <c:pt idx="0">
                  <c:v>23.10725021132788</c:v>
                </c:pt>
                <c:pt idx="1">
                  <c:v>24.617764350044741</c:v>
                </c:pt>
                <c:pt idx="2">
                  <c:v>27.831175560551241</c:v>
                </c:pt>
                <c:pt idx="3">
                  <c:v>35.461599363785872</c:v>
                </c:pt>
                <c:pt idx="4" formatCode="General">
                  <c:v>52.5</c:v>
                </c:pt>
              </c:numCache>
            </c:numRef>
          </c:xVal>
          <c:yVal>
            <c:numRef>
              <c:f>'Trade-off'!$D$50:$D$54</c:f>
              <c:numCache>
                <c:formatCode>General</c:formatCode>
                <c:ptCount val="5"/>
                <c:pt idx="0">
                  <c:v>3.7551020408163338</c:v>
                </c:pt>
                <c:pt idx="1">
                  <c:v>2.2857142857142891</c:v>
                </c:pt>
                <c:pt idx="2">
                  <c:v>1.551020408163265</c:v>
                </c:pt>
                <c:pt idx="3">
                  <c:v>1.1836734693877584</c:v>
                </c:pt>
                <c:pt idx="4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A02-4619-B881-F180AB6AF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392640"/>
        <c:axId val="65394944"/>
      </c:scatterChart>
      <c:valAx>
        <c:axId val="65392640"/>
        <c:scaling>
          <c:orientation val="minMax"/>
          <c:max val="60"/>
        </c:scaling>
        <c:delete val="0"/>
        <c:axPos val="b"/>
        <c:title>
          <c:tx>
            <c:rich>
              <a:bodyPr anchor="t" anchorCtr="0"/>
              <a:lstStyle/>
              <a:p>
                <a:pPr algn="r">
                  <a:defRPr sz="2800"/>
                </a:pPr>
                <a:r>
                  <a:rPr lang="en-US" sz="2800" dirty="0"/>
                  <a:t>Access Latency (ns)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65394944"/>
        <c:crosses val="autoZero"/>
        <c:crossBetween val="midCat"/>
        <c:majorUnit val="10"/>
      </c:valAx>
      <c:valAx>
        <c:axId val="653949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 dirty="0"/>
                  <a:t>Normalized Chip</a:t>
                </a:r>
                <a:r>
                  <a:rPr lang="en-US" sz="2800" baseline="0" dirty="0"/>
                  <a:t> Area</a:t>
                </a:r>
                <a:endParaRPr lang="en-US" sz="2800" dirty="0"/>
              </a:p>
            </c:rich>
          </c:tx>
          <c:layout>
            <c:manualLayout>
              <c:xMode val="edge"/>
              <c:yMode val="edge"/>
              <c:x val="1.5789473684210534E-2"/>
              <c:y val="2.820900676889074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65392640"/>
        <c:crosses val="autoZero"/>
        <c:crossBetween val="midCat"/>
        <c:majorUnit val="1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'TL-DRAM'!$B$1</c:f>
              <c:strCache>
                <c:ptCount val="1"/>
                <c:pt idx="0">
                  <c:v>Commodity DRAM</c:v>
                </c:pt>
              </c:strCache>
            </c:strRef>
          </c:tx>
          <c:invertIfNegative val="0"/>
          <c:cat>
            <c:strRef>
              <c:f>'TL-DRAM'!$A$2</c:f>
              <c:strCache>
                <c:ptCount val="1"/>
                <c:pt idx="0">
                  <c:v>Performance</c:v>
                </c:pt>
              </c:strCache>
            </c:strRef>
          </c:cat>
          <c:val>
            <c:numRef>
              <c:f>'TL-DRAM'!$B$2</c:f>
              <c:numCache>
                <c:formatCode>0.00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84-4EFD-9584-ED625EEB4FEC}"/>
            </c:ext>
          </c:extLst>
        </c:ser>
        <c:ser>
          <c:idx val="1"/>
          <c:order val="1"/>
          <c:tx>
            <c:strRef>
              <c:f>'TL-DRAM'!$C$1</c:f>
              <c:strCache>
                <c:ptCount val="1"/>
                <c:pt idx="0">
                  <c:v>TL-DRAM</c:v>
                </c:pt>
              </c:strCache>
            </c:strRef>
          </c:tx>
          <c:invertIfNegative val="0"/>
          <c:cat>
            <c:strRef>
              <c:f>'TL-DRAM'!$A$2</c:f>
              <c:strCache>
                <c:ptCount val="1"/>
                <c:pt idx="0">
                  <c:v>Performance</c:v>
                </c:pt>
              </c:strCache>
            </c:strRef>
          </c:cat>
          <c:val>
            <c:numRef>
              <c:f>'TL-DRAM'!$C$2</c:f>
              <c:numCache>
                <c:formatCode>0.00</c:formatCode>
                <c:ptCount val="1"/>
                <c:pt idx="0">
                  <c:v>1.1200000000000001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84-4EFD-9584-ED625EEB4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733312"/>
        <c:axId val="62747392"/>
      </c:barChart>
      <c:catAx>
        <c:axId val="62733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62747392"/>
        <c:crosses val="autoZero"/>
        <c:auto val="1"/>
        <c:lblAlgn val="ctr"/>
        <c:lblOffset val="100"/>
        <c:noMultiLvlLbl val="0"/>
      </c:catAx>
      <c:valAx>
        <c:axId val="62747392"/>
        <c:scaling>
          <c:orientation val="minMax"/>
          <c:max val="1.2"/>
          <c:min val="0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62733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'TL-DRAM'!$B$1</c:f>
              <c:strCache>
                <c:ptCount val="1"/>
                <c:pt idx="0">
                  <c:v>Commodity DRAM</c:v>
                </c:pt>
              </c:strCache>
            </c:strRef>
          </c:tx>
          <c:invertIfNegative val="0"/>
          <c:cat>
            <c:strRef>
              <c:f>'TL-DRAM'!$A$3</c:f>
              <c:strCache>
                <c:ptCount val="1"/>
                <c:pt idx="0">
                  <c:v>Energy Consumption</c:v>
                </c:pt>
              </c:strCache>
            </c:strRef>
          </c:cat>
          <c:val>
            <c:numRef>
              <c:f>'TL-DRAM'!$B$3</c:f>
              <c:numCache>
                <c:formatCode>0.00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AD-43F7-A391-EEB7DA9195EE}"/>
            </c:ext>
          </c:extLst>
        </c:ser>
        <c:ser>
          <c:idx val="1"/>
          <c:order val="1"/>
          <c:tx>
            <c:strRef>
              <c:f>'TL-DRAM'!$C$1</c:f>
              <c:strCache>
                <c:ptCount val="1"/>
                <c:pt idx="0">
                  <c:v>TL-DRAM</c:v>
                </c:pt>
              </c:strCache>
            </c:strRef>
          </c:tx>
          <c:invertIfNegative val="0"/>
          <c:cat>
            <c:strRef>
              <c:f>'TL-DRAM'!$A$3</c:f>
              <c:strCache>
                <c:ptCount val="1"/>
                <c:pt idx="0">
                  <c:v>Energy Consumption</c:v>
                </c:pt>
              </c:strCache>
            </c:strRef>
          </c:cat>
          <c:val>
            <c:numRef>
              <c:f>'TL-DRAM'!$C$3</c:f>
              <c:numCache>
                <c:formatCode>0.00</c:formatCode>
                <c:ptCount val="1"/>
                <c:pt idx="0">
                  <c:v>0.73000000000000009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AD-43F7-A391-EEB7DA919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767488"/>
        <c:axId val="62769024"/>
      </c:barChart>
      <c:catAx>
        <c:axId val="62767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62769024"/>
        <c:crosses val="autoZero"/>
        <c:auto val="1"/>
        <c:lblAlgn val="ctr"/>
        <c:lblOffset val="100"/>
        <c:noMultiLvlLbl val="0"/>
      </c:catAx>
      <c:valAx>
        <c:axId val="62769024"/>
        <c:scaling>
          <c:orientation val="minMax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627674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206448458648597E-2"/>
          <c:y val="0.11259675138445401"/>
          <c:w val="0.91081969533220097"/>
          <c:h val="0.42902848960544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Sheet6!$Q$3</c:f>
              <c:strCache>
                <c:ptCount val="1"/>
                <c:pt idx="0">
                  <c:v>Single 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Sheet6!$Q$4:$Q$16</c:f>
              <c:numCache>
                <c:formatCode>General</c:formatCode>
                <c:ptCount val="13"/>
                <c:pt idx="0">
                  <c:v>6.6390040999999997E-2</c:v>
                </c:pt>
                <c:pt idx="1">
                  <c:v>0.10482180300000001</c:v>
                </c:pt>
                <c:pt idx="2">
                  <c:v>9.4575800000000002E-2</c:v>
                </c:pt>
                <c:pt idx="3">
                  <c:v>0.131578947</c:v>
                </c:pt>
                <c:pt idx="4">
                  <c:v>0.13834586500000001</c:v>
                </c:pt>
                <c:pt idx="5">
                  <c:v>0.14399999999999999</c:v>
                </c:pt>
                <c:pt idx="6">
                  <c:v>0.124633431</c:v>
                </c:pt>
                <c:pt idx="7">
                  <c:v>1.8974285E-2</c:v>
                </c:pt>
                <c:pt idx="8">
                  <c:v>0.18400359899999999</c:v>
                </c:pt>
                <c:pt idx="10">
                  <c:v>1.386388E-2</c:v>
                </c:pt>
                <c:pt idx="11">
                  <c:v>6.6838352000000004E-2</c:v>
                </c:pt>
                <c:pt idx="12">
                  <c:v>5.008843795423E-2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AE-4E22-A9CB-B748CA2D5679}"/>
            </c:ext>
          </c:extLst>
        </c:ser>
        <c:ser>
          <c:idx val="1"/>
          <c:order val="1"/>
          <c:tx>
            <c:strRef>
              <c:f>Sheet6!$R$3</c:f>
              <c:strCache>
                <c:ptCount val="1"/>
                <c:pt idx="0">
                  <c:v>Multi Core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Sheet6!$R$4:$R$16</c:f>
              <c:numCache>
                <c:formatCode>General</c:formatCode>
                <c:ptCount val="13"/>
                <c:pt idx="0">
                  <c:v>0.15437788</c:v>
                </c:pt>
                <c:pt idx="1">
                  <c:v>0.123046875</c:v>
                </c:pt>
                <c:pt idx="2">
                  <c:v>0.145584726</c:v>
                </c:pt>
                <c:pt idx="3">
                  <c:v>0.13499043999999999</c:v>
                </c:pt>
                <c:pt idx="4">
                  <c:v>0.15580633399999999</c:v>
                </c:pt>
                <c:pt idx="5">
                  <c:v>0.15722924699999999</c:v>
                </c:pt>
                <c:pt idx="6">
                  <c:v>0.20029400999999999</c:v>
                </c:pt>
                <c:pt idx="7">
                  <c:v>0.14045163299999999</c:v>
                </c:pt>
                <c:pt idx="8">
                  <c:v>0.185781059</c:v>
                </c:pt>
                <c:pt idx="10">
                  <c:v>2.9225210000000001E-2</c:v>
                </c:pt>
                <c:pt idx="11">
                  <c:v>0.14039183699999999</c:v>
                </c:pt>
                <c:pt idx="12">
                  <c:v>0.10517875914618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AE-4E22-A9CB-B748CA2D5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9543504"/>
        <c:axId val="249543896"/>
      </c:barChart>
      <c:catAx>
        <c:axId val="24954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249543896"/>
        <c:crosses val="autoZero"/>
        <c:auto val="1"/>
        <c:lblAlgn val="ctr"/>
        <c:lblOffset val="100"/>
        <c:noMultiLvlLbl val="0"/>
      </c:catAx>
      <c:valAx>
        <c:axId val="24954389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lg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24954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7382185334941196E-2"/>
          <c:y val="8.6303606921675796E-2"/>
          <c:w val="0.45108131753801001"/>
          <c:h val="0.14619332259873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206448458648597E-2"/>
          <c:y val="0.11259675138445401"/>
          <c:w val="0.91081969533220097"/>
          <c:h val="0.42902848960544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Sheet6!$Q$3</c:f>
              <c:strCache>
                <c:ptCount val="1"/>
                <c:pt idx="0">
                  <c:v>Single 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Sheet6!$Q$4:$Q$16</c:f>
              <c:numCache>
                <c:formatCode>General</c:formatCode>
                <c:ptCount val="13"/>
                <c:pt idx="0">
                  <c:v>6.6390040999999997E-2</c:v>
                </c:pt>
                <c:pt idx="1">
                  <c:v>0.10482180300000001</c:v>
                </c:pt>
                <c:pt idx="2">
                  <c:v>9.4575800000000002E-2</c:v>
                </c:pt>
                <c:pt idx="3">
                  <c:v>0.131578947</c:v>
                </c:pt>
                <c:pt idx="4">
                  <c:v>0.13834586500000001</c:v>
                </c:pt>
                <c:pt idx="5">
                  <c:v>0.14399999999999999</c:v>
                </c:pt>
                <c:pt idx="6">
                  <c:v>0.124633431</c:v>
                </c:pt>
                <c:pt idx="7">
                  <c:v>1.8974285E-2</c:v>
                </c:pt>
                <c:pt idx="8">
                  <c:v>0.18400359899999999</c:v>
                </c:pt>
                <c:pt idx="10">
                  <c:v>1.386388E-2</c:v>
                </c:pt>
                <c:pt idx="11">
                  <c:v>6.6838352000000004E-2</c:v>
                </c:pt>
                <c:pt idx="12">
                  <c:v>5.008843795423E-2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B5-4E11-971A-FB40FFACEF0A}"/>
            </c:ext>
          </c:extLst>
        </c:ser>
        <c:ser>
          <c:idx val="1"/>
          <c:order val="1"/>
          <c:tx>
            <c:strRef>
              <c:f>Sheet6!$R$3</c:f>
              <c:strCache>
                <c:ptCount val="1"/>
                <c:pt idx="0">
                  <c:v>Multi Core</c:v>
                </c:pt>
              </c:strCache>
            </c:strRef>
          </c:tx>
          <c:spPr>
            <a:solidFill>
              <a:srgbClr val="A5002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CB5-4E11-971A-FB40FFACEF0A}"/>
              </c:ext>
            </c:extLst>
          </c:dPt>
          <c:dPt>
            <c:idx val="1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CB5-4E11-971A-FB40FFACEF0A}"/>
              </c:ext>
            </c:extLst>
          </c:dPt>
          <c:dPt>
            <c:idx val="1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CB5-4E11-971A-FB40FFACEF0A}"/>
              </c:ext>
            </c:extLst>
          </c:dPt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Sheet6!$R$4:$R$16</c:f>
              <c:numCache>
                <c:formatCode>General</c:formatCode>
                <c:ptCount val="13"/>
                <c:pt idx="0">
                  <c:v>0.15437788</c:v>
                </c:pt>
                <c:pt idx="1">
                  <c:v>0.123046875</c:v>
                </c:pt>
                <c:pt idx="2">
                  <c:v>0.145584726</c:v>
                </c:pt>
                <c:pt idx="3">
                  <c:v>0.13499043999999999</c:v>
                </c:pt>
                <c:pt idx="4">
                  <c:v>0.15580633399999999</c:v>
                </c:pt>
                <c:pt idx="5">
                  <c:v>0.15722924699999999</c:v>
                </c:pt>
                <c:pt idx="6">
                  <c:v>0.20029400999999999</c:v>
                </c:pt>
                <c:pt idx="7">
                  <c:v>0.14045163299999999</c:v>
                </c:pt>
                <c:pt idx="8">
                  <c:v>0.185781059</c:v>
                </c:pt>
                <c:pt idx="10">
                  <c:v>2.9225210000000001E-2</c:v>
                </c:pt>
                <c:pt idx="11">
                  <c:v>0.14039183699999999</c:v>
                </c:pt>
                <c:pt idx="12">
                  <c:v>0.10517875914618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CB5-4E11-971A-FB40FFACE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9544680"/>
        <c:axId val="249545072"/>
      </c:barChart>
      <c:catAx>
        <c:axId val="249544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249545072"/>
        <c:crosses val="autoZero"/>
        <c:auto val="1"/>
        <c:lblAlgn val="ctr"/>
        <c:lblOffset val="100"/>
        <c:noMultiLvlLbl val="0"/>
      </c:catAx>
      <c:valAx>
        <c:axId val="24954507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lg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249544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7382185334941196E-2"/>
          <c:y val="8.6303606921675796E-2"/>
          <c:w val="0.45108131753801001"/>
          <c:h val="0.14619332259873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206448458648597E-2"/>
          <c:y val="0.11259675138445401"/>
          <c:w val="0.91081969533220097"/>
          <c:h val="0.42902848960544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Sheet6!$Q$3</c:f>
              <c:strCache>
                <c:ptCount val="1"/>
                <c:pt idx="0">
                  <c:v>Single 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Sheet6!$Q$4:$Q$16</c:f>
              <c:numCache>
                <c:formatCode>General</c:formatCode>
                <c:ptCount val="13"/>
                <c:pt idx="0">
                  <c:v>6.6390040999999997E-2</c:v>
                </c:pt>
                <c:pt idx="1">
                  <c:v>0.10482180300000001</c:v>
                </c:pt>
                <c:pt idx="2">
                  <c:v>9.4575800000000002E-2</c:v>
                </c:pt>
                <c:pt idx="3">
                  <c:v>0.131578947</c:v>
                </c:pt>
                <c:pt idx="4">
                  <c:v>0.13834586500000001</c:v>
                </c:pt>
                <c:pt idx="5">
                  <c:v>0.14399999999999999</c:v>
                </c:pt>
                <c:pt idx="6">
                  <c:v>0.124633431</c:v>
                </c:pt>
                <c:pt idx="7">
                  <c:v>1.8974285E-2</c:v>
                </c:pt>
                <c:pt idx="8">
                  <c:v>0.18400359899999999</c:v>
                </c:pt>
                <c:pt idx="10">
                  <c:v>1.386388E-2</c:v>
                </c:pt>
                <c:pt idx="11">
                  <c:v>6.6838352000000004E-2</c:v>
                </c:pt>
                <c:pt idx="12">
                  <c:v>5.008843795423E-2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27-4C99-A79A-80D941C7C326}"/>
            </c:ext>
          </c:extLst>
        </c:ser>
        <c:ser>
          <c:idx val="1"/>
          <c:order val="1"/>
          <c:tx>
            <c:strRef>
              <c:f>Sheet6!$R$3</c:f>
              <c:strCache>
                <c:ptCount val="1"/>
                <c:pt idx="0">
                  <c:v>Multi Core</c:v>
                </c:pt>
              </c:strCache>
            </c:strRef>
          </c:tx>
          <c:spPr>
            <a:solidFill>
              <a:srgbClr val="A50021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927-4C99-A79A-80D941C7C326}"/>
              </c:ext>
            </c:extLst>
          </c:dPt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Sheet6!$R$4:$R$16</c:f>
              <c:numCache>
                <c:formatCode>General</c:formatCode>
                <c:ptCount val="13"/>
                <c:pt idx="0">
                  <c:v>0.15437788</c:v>
                </c:pt>
                <c:pt idx="1">
                  <c:v>0.123046875</c:v>
                </c:pt>
                <c:pt idx="2">
                  <c:v>0.145584726</c:v>
                </c:pt>
                <c:pt idx="3">
                  <c:v>0.13499043999999999</c:v>
                </c:pt>
                <c:pt idx="4">
                  <c:v>0.15580633399999999</c:v>
                </c:pt>
                <c:pt idx="5">
                  <c:v>0.15722924699999999</c:v>
                </c:pt>
                <c:pt idx="6">
                  <c:v>0.20029400999999999</c:v>
                </c:pt>
                <c:pt idx="7">
                  <c:v>0.14045163299999999</c:v>
                </c:pt>
                <c:pt idx="8">
                  <c:v>0.185781059</c:v>
                </c:pt>
                <c:pt idx="10">
                  <c:v>2.9225210000000001E-2</c:v>
                </c:pt>
                <c:pt idx="11">
                  <c:v>0.14039183699999999</c:v>
                </c:pt>
                <c:pt idx="12">
                  <c:v>0.10517875914618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27-4C99-A79A-80D941C7C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9571392"/>
        <c:axId val="249571784"/>
      </c:barChart>
      <c:catAx>
        <c:axId val="24957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249571784"/>
        <c:crosses val="autoZero"/>
        <c:auto val="1"/>
        <c:lblAlgn val="ctr"/>
        <c:lblOffset val="100"/>
        <c:noMultiLvlLbl val="0"/>
      </c:catAx>
      <c:valAx>
        <c:axId val="24957178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lg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249571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7382185334941196E-2"/>
          <c:y val="8.6303606921675796E-2"/>
          <c:w val="0.45108131753801001"/>
          <c:h val="0.14619332259873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206448458648597E-2"/>
          <c:y val="0.11259675138445401"/>
          <c:w val="0.91081969533220097"/>
          <c:h val="0.42902848960544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Sheet6!$Q$3</c:f>
              <c:strCache>
                <c:ptCount val="1"/>
                <c:pt idx="0">
                  <c:v>Single 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Sheet6!$Q$4:$Q$16</c:f>
              <c:numCache>
                <c:formatCode>General</c:formatCode>
                <c:ptCount val="13"/>
                <c:pt idx="0">
                  <c:v>6.6390040999999997E-2</c:v>
                </c:pt>
                <c:pt idx="1">
                  <c:v>0.10482180300000001</c:v>
                </c:pt>
                <c:pt idx="2">
                  <c:v>9.4575800000000002E-2</c:v>
                </c:pt>
                <c:pt idx="3">
                  <c:v>0.131578947</c:v>
                </c:pt>
                <c:pt idx="4">
                  <c:v>0.13834586500000001</c:v>
                </c:pt>
                <c:pt idx="5">
                  <c:v>0.14399999999999999</c:v>
                </c:pt>
                <c:pt idx="6">
                  <c:v>0.124633431</c:v>
                </c:pt>
                <c:pt idx="7">
                  <c:v>1.8974285E-2</c:v>
                </c:pt>
                <c:pt idx="8">
                  <c:v>0.18400359899999999</c:v>
                </c:pt>
                <c:pt idx="10">
                  <c:v>1.386388E-2</c:v>
                </c:pt>
                <c:pt idx="11">
                  <c:v>6.6838352000000004E-2</c:v>
                </c:pt>
                <c:pt idx="12">
                  <c:v>5.008843795423E-2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4B-4AA9-88FA-5B347A5F779C}"/>
            </c:ext>
          </c:extLst>
        </c:ser>
        <c:ser>
          <c:idx val="1"/>
          <c:order val="1"/>
          <c:tx>
            <c:strRef>
              <c:f>Sheet6!$R$3</c:f>
              <c:strCache>
                <c:ptCount val="1"/>
                <c:pt idx="0">
                  <c:v>Multi-Core</c:v>
                </c:pt>
              </c:strCache>
            </c:strRef>
          </c:tx>
          <c:spPr>
            <a:solidFill>
              <a:srgbClr val="A50021"/>
            </a:solidFill>
            <a:ln>
              <a:noFill/>
            </a:ln>
            <a:effectLst/>
          </c:spPr>
          <c:invertIfNegative val="0"/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Sheet6!$R$4:$R$16</c:f>
              <c:numCache>
                <c:formatCode>General</c:formatCode>
                <c:ptCount val="13"/>
                <c:pt idx="0">
                  <c:v>0.15437788</c:v>
                </c:pt>
                <c:pt idx="1">
                  <c:v>0.123046875</c:v>
                </c:pt>
                <c:pt idx="2">
                  <c:v>0.145584726</c:v>
                </c:pt>
                <c:pt idx="3">
                  <c:v>0.13499043999999999</c:v>
                </c:pt>
                <c:pt idx="4">
                  <c:v>0.15580633399999999</c:v>
                </c:pt>
                <c:pt idx="5">
                  <c:v>0.15722924699999999</c:v>
                </c:pt>
                <c:pt idx="6">
                  <c:v>0.20029400999999999</c:v>
                </c:pt>
                <c:pt idx="7">
                  <c:v>0.14045163299999999</c:v>
                </c:pt>
                <c:pt idx="8">
                  <c:v>0.185781059</c:v>
                </c:pt>
                <c:pt idx="10">
                  <c:v>2.9225210000000001E-2</c:v>
                </c:pt>
                <c:pt idx="11">
                  <c:v>0.14039183699999999</c:v>
                </c:pt>
                <c:pt idx="12">
                  <c:v>0.10517875914618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4B-4AA9-88FA-5B347A5F77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01009496"/>
        <c:axId val="401009888"/>
      </c:barChart>
      <c:catAx>
        <c:axId val="401009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401009888"/>
        <c:crosses val="autoZero"/>
        <c:auto val="1"/>
        <c:lblAlgn val="ctr"/>
        <c:lblOffset val="100"/>
        <c:noMultiLvlLbl val="0"/>
      </c:catAx>
      <c:valAx>
        <c:axId val="40100988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lg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401009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7382185334941196E-2"/>
          <c:y val="8.6303606921675796E-2"/>
          <c:w val="0.45108131753801001"/>
          <c:h val="0.14619332259873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SALP!$B$1</c:f>
              <c:strCache>
                <c:ptCount val="1"/>
                <c:pt idx="0">
                  <c:v>Commodity DRAM</c:v>
                </c:pt>
              </c:strCache>
            </c:strRef>
          </c:tx>
          <c:invertIfNegative val="0"/>
          <c:cat>
            <c:strRef>
              <c:f>SALP!$A$2</c:f>
              <c:strCache>
                <c:ptCount val="1"/>
                <c:pt idx="0">
                  <c:v>Performance</c:v>
                </c:pt>
              </c:strCache>
            </c:strRef>
          </c:cat>
          <c:val>
            <c:numRef>
              <c:f>SALP!$B$2</c:f>
              <c:numCache>
                <c:formatCode>0.00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C7-4680-907B-A6C36CA49C77}"/>
            </c:ext>
          </c:extLst>
        </c:ser>
        <c:ser>
          <c:idx val="1"/>
          <c:order val="1"/>
          <c:tx>
            <c:strRef>
              <c:f>SALP!$C$1</c:f>
              <c:strCache>
                <c:ptCount val="1"/>
                <c:pt idx="0">
                  <c:v>SALP</c:v>
                </c:pt>
              </c:strCache>
            </c:strRef>
          </c:tx>
          <c:invertIfNegative val="0"/>
          <c:cat>
            <c:strRef>
              <c:f>SALP!$A$2</c:f>
              <c:strCache>
                <c:ptCount val="1"/>
                <c:pt idx="0">
                  <c:v>Performance</c:v>
                </c:pt>
              </c:strCache>
            </c:strRef>
          </c:cat>
          <c:val>
            <c:numRef>
              <c:f>SALP!$C$2</c:f>
              <c:numCache>
                <c:formatCode>0.00</c:formatCode>
                <c:ptCount val="1"/>
                <c:pt idx="0">
                  <c:v>1.1700000000000006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C7-4680-907B-A6C36CA49C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451904"/>
        <c:axId val="65453440"/>
      </c:barChart>
      <c:catAx>
        <c:axId val="65451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65453440"/>
        <c:crosses val="autoZero"/>
        <c:auto val="1"/>
        <c:lblAlgn val="ctr"/>
        <c:lblOffset val="100"/>
        <c:noMultiLvlLbl val="0"/>
      </c:catAx>
      <c:valAx>
        <c:axId val="65453440"/>
        <c:scaling>
          <c:orientation val="minMax"/>
          <c:max val="1.2"/>
          <c:min val="0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65451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0.36036</cdr:x>
      <cdr:y>0.125</cdr:y>
    </cdr:from>
    <cdr:to>
      <cdr:x>0.54054</cdr:x>
      <cdr:y>0.18631</cdr:y>
    </cdr:to>
    <cdr:sp macro="" textlink="">
      <cdr:nvSpPr>
        <cdr:cNvPr id="3" name="TextBox 54"/>
        <cdr:cNvSpPr txBox="1"/>
      </cdr:nvSpPr>
      <cdr:spPr>
        <a:xfrm xmlns:a="http://schemas.openxmlformats.org/drawingml/2006/main">
          <a:off x="3048000" y="533399"/>
          <a:ext cx="1524000" cy="2616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b="1" i="1" dirty="0">
            <a:ln>
              <a:noFill/>
            </a:ln>
            <a:solidFill>
              <a:srgbClr val="0000FF"/>
            </a:solidFill>
            <a:latin typeface="+mj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85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7"/>
            <a:ext cx="7426960" cy="3143250"/>
          </a:xfrm>
          <a:prstGeom prst="rect">
            <a:avLst/>
          </a:prstGeom>
        </p:spPr>
        <p:txBody>
          <a:bodyPr vert="horz" lIns="92953" tIns="46477" rIns="92953" bIns="464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1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17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photo of our infrastructure,</a:t>
            </a:r>
            <a:r>
              <a:rPr lang="en-US" baseline="0" dirty="0"/>
              <a:t> that we built mostly from scratch.</a:t>
            </a:r>
            <a:endParaRPr lang="en-US" dirty="0"/>
          </a:p>
          <a:p>
            <a:endParaRPr lang="en-US" dirty="0"/>
          </a:p>
          <a:p>
            <a:r>
              <a:rPr lang="en-US" dirty="0"/>
              <a:t>For</a:t>
            </a:r>
            <a:r>
              <a:rPr lang="en-US" baseline="0" dirty="0"/>
              <a:t> higher throughput, we employ eight FPGAs, all of which are enclosed in thermally-regulated environment.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64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step in DRAM operation is sensing.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typical case, there are more charge in DRAM cell compared to the worst case.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excessive charge enables stronger charge drive to sense-amplifier.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 sense-amplifier can detect data of DRAM cell fast, thereby complete sensing operation fast.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our DRAM latency profiling results of 115 DRAM modules,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observe that 17% potential reduction for the corresponding timing parameters of sensing.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result, more charge in typical cases lead to fast sensing.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44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step in DRAM operation is restore.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Due to larger size and less leakage, typical DRAM cells have more charge than the worst cell.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 though typical DRAM does not restore the excessive charge during restore operation,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eventually the typical cell has more charge than the worst case cell, guaranteeing reliable operations.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reducing this restore time in DRAM read/write, our DRAM latency characterization shows significant potential to reduce corresponding timing parameters. For example, 37% for read and 54% for write.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result, more charge in typical cases enables restore time reduction.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35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step is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precharge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Previously we explained the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precharge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simply as going back to original state.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me introduce more details about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precharge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detect data in DRAM cell, DRAM has sense-amplifier and wire connection to the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bitline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DRAM preserve their a bit of data in two charge state, empty and fully charged.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sensing and restore, the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bitline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moves to either of these two states.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finishing the access, the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bitline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should be go back to the half of these two state.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call this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precharge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Unfortunately,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bitline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usually long by connecting hundred of cells such that it takes long time for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precharge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36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 observe the impact of reducing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precharge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a simple example.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sense-amplifier first accesses an empty cell then not fully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precharged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reducing corresponding timing parameter.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DRAM next access a fully charged cell.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Due to the bias in the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bitline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it takes longer time to access the fully charged cell.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if the cell has much excessive charge, the strong charge flow overcomes the bias in the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bitline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leading to reliable access.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DRAM latency evaluation shows that in typical case, we can reduce corresponding timing parameter by 35% without errors.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Therefore, more charge in typical cases enables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precharge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 reduction.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36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64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summarize.</a:t>
            </a:r>
          </a:p>
          <a:p>
            <a:endParaRPr lang="en-US" dirty="0"/>
          </a:p>
          <a:p>
            <a:r>
              <a:rPr lang="en-US" dirty="0"/>
              <a:t>DRAM timing parameters are dictated by the worst</a:t>
            </a:r>
            <a:r>
              <a:rPr lang="en-US" baseline="0" dirty="0"/>
              <a:t> case cell.</a:t>
            </a:r>
          </a:p>
          <a:p>
            <a:endParaRPr lang="en-US" baseline="0" dirty="0"/>
          </a:p>
          <a:p>
            <a:r>
              <a:rPr lang="en-US" baseline="0" dirty="0"/>
              <a:t>We propose Adaptive-Latency DRAM that optimizes DRAM timing parameters for common cases</a:t>
            </a:r>
          </a:p>
          <a:p>
            <a:endParaRPr lang="en-US" baseline="0" dirty="0"/>
          </a:p>
          <a:p>
            <a:r>
              <a:rPr lang="en-US" baseline="0" dirty="0"/>
              <a:t>Our characterization shows the significant potential to lower DRAM timing parameters.</a:t>
            </a:r>
          </a:p>
          <a:p>
            <a:endParaRPr lang="en-US" baseline="0" dirty="0"/>
          </a:p>
          <a:p>
            <a:r>
              <a:rPr lang="en-US" baseline="0" dirty="0"/>
              <a:t>Our real system evaluation shows that our mechanism provides significant performance improvement without introducing errors.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52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470A6-A454-462A-A689-3406220B2ED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24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014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259C2D-02FE-4C64-AD33-18B082577A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222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470A6-A454-462A-A689-3406220B2ED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807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r>
              <a:rPr lang="en-US" sz="3100">
                <a:latin typeface="Lucida Grande" charset="0"/>
                <a:cs typeface="Lucida Grande" charset="0"/>
                <a:sym typeface="Lucida Grande" charset="0"/>
              </a:rPr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13112655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6182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Talk about energy more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Explicitly state the performance improvement numbers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Range for throughput and energy?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Color more? Bulk AND/OR or NOT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Mechanism for NOT – fix the description. (use inverters already in sense amplifiers}?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Cost not coming out – mention the area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59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… (signify more applications)</a:t>
            </a:r>
          </a:p>
          <a:p>
            <a:r>
              <a:rPr lang="en-US" dirty="0"/>
              <a:t>Add references to some works (</a:t>
            </a:r>
            <a:r>
              <a:rPr lang="en-US" dirty="0" err="1"/>
              <a:t>bitweaving</a:t>
            </a:r>
            <a:r>
              <a:rPr lang="en-US" dirty="0"/>
              <a:t>, </a:t>
            </a:r>
            <a:r>
              <a:rPr lang="en-US" dirty="0" err="1"/>
              <a:t>bitfunnel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2619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385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8830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17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2566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0041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* each copy operation takes only 80ns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03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470A6-A454-462A-A689-3406220B2ED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160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Replace copies with </a:t>
            </a:r>
            <a:r>
              <a:rPr lang="en-US" dirty="0" err="1"/>
              <a:t>rowclone</a:t>
            </a:r>
            <a:r>
              <a:rPr lang="en-US" dirty="0"/>
              <a:t> once it is mentioned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Tie back to the concerns.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Reiterate speedup numbers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strike copy and make it </a:t>
            </a:r>
            <a:r>
              <a:rPr lang="en-US" dirty="0" err="1"/>
              <a:t>rowclone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0361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Mark the enable signal to the sense amplifier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Before introducing the dual contact cell, state the key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2132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Mark the enable signal to the sense amplifier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Before introducing the dual contact cell, state the key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6335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Provide the result for NOT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 all the results after this slide?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8738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Make it simpler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Two approaches.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003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color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Fix workloads – add set operation workload as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4839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color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Remove “week” and “users”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4463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Reference </a:t>
            </a:r>
            <a:r>
              <a:rPr lang="en-US" dirty="0" err="1"/>
              <a:t>bitweaving</a:t>
            </a:r>
            <a:r>
              <a:rPr lang="en-US" dirty="0"/>
              <a:t> again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color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Fix the tag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9916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9945-7217-484B-8E74-88DC87A74B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467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right figure shows DRAM organization which is consists of DRAM cells and sense-amplifiers. </a:t>
            </a:r>
          </a:p>
          <a:p>
            <a:r>
              <a:rPr lang="en-US" baseline="0" dirty="0"/>
              <a:t>There are three steps for accessing DRAM.</a:t>
            </a:r>
          </a:p>
          <a:p>
            <a:endParaRPr lang="en-US" baseline="0" dirty="0"/>
          </a:p>
          <a:p>
            <a:r>
              <a:rPr lang="en-US" baseline="0" dirty="0"/>
              <a:t>First, when</a:t>
            </a:r>
            <a:r>
              <a:rPr lang="en-US" dirty="0"/>
              <a:t> DRAM selects one of rows</a:t>
            </a:r>
            <a:r>
              <a:rPr lang="en-US" baseline="0" dirty="0"/>
              <a:t> in its </a:t>
            </a:r>
            <a:r>
              <a:rPr lang="en-US" dirty="0"/>
              <a:t>cell array, the selected cells drive their charge to sense-amplifiers. </a:t>
            </a:r>
          </a:p>
          <a:p>
            <a:r>
              <a:rPr lang="en-US" dirty="0"/>
              <a:t>Then, sense-amplifiers detect the charge, recognizing data of cells. </a:t>
            </a:r>
          </a:p>
          <a:p>
            <a:r>
              <a:rPr lang="en-US" dirty="0"/>
              <a:t>We call this operation as sensing.</a:t>
            </a:r>
          </a:p>
          <a:p>
            <a:endParaRPr lang="en-US" dirty="0"/>
          </a:p>
          <a:p>
            <a:r>
              <a:rPr lang="en-US" dirty="0"/>
              <a:t>Second, after sensing data from DRAM cells, sense-amplifiers drive charge to the cells for reconstructing original</a:t>
            </a:r>
            <a:r>
              <a:rPr lang="en-US" baseline="0" dirty="0"/>
              <a:t> </a:t>
            </a:r>
            <a:r>
              <a:rPr lang="en-US" dirty="0"/>
              <a:t>data. </a:t>
            </a:r>
          </a:p>
          <a:p>
            <a:r>
              <a:rPr lang="en-US" dirty="0"/>
              <a:t>We call this operation as restore.</a:t>
            </a:r>
          </a:p>
          <a:p>
            <a:endParaRPr lang="en-US" dirty="0"/>
          </a:p>
          <a:p>
            <a:r>
              <a:rPr lang="en-US" dirty="0"/>
              <a:t>Third, after restoring the cell data, DRAM deselects the accessed row and puts the sense-amplifiers to original state for next access. </a:t>
            </a:r>
          </a:p>
          <a:p>
            <a:r>
              <a:rPr lang="en-US" dirty="0"/>
              <a:t>We call this operation as </a:t>
            </a:r>
            <a:r>
              <a:rPr lang="en-US" dirty="0" err="1"/>
              <a:t>precharge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As shown in these three steps, DRAM operation is charge movement between cell and sense-amplifier.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00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Timing parameters exist to ensure sufficient movement of charge. </a:t>
            </a:r>
          </a:p>
          <a:p>
            <a:endParaRPr lang="en-US" dirty="0"/>
          </a:p>
          <a:p>
            <a:r>
              <a:rPr lang="en-US" dirty="0"/>
              <a:t>The figure shows the time</a:t>
            </a:r>
            <a:r>
              <a:rPr lang="en-US" baseline="0" dirty="0"/>
              <a:t>line for accessing DRAM in X-axis and Y-axis shows the charge amount in DRAM cell and sense-amplifier. </a:t>
            </a:r>
          </a:p>
          <a:p>
            <a:endParaRPr lang="en-US" dirty="0"/>
          </a:p>
          <a:p>
            <a:r>
              <a:rPr lang="en-US" dirty="0"/>
              <a:t>When selecting a row of cells, each cell drives their charge toward to the corresponding sense-amplifier. </a:t>
            </a:r>
          </a:p>
          <a:p>
            <a:r>
              <a:rPr lang="en-US" dirty="0"/>
              <a:t>If driven charge is more than enough to detect the data, the sense-amplifier starts to restore data by driving charge toward the cell. </a:t>
            </a:r>
          </a:p>
          <a:p>
            <a:r>
              <a:rPr lang="en-US" dirty="0"/>
              <a:t>This restore operation finishes when the cell is fully charged. </a:t>
            </a:r>
          </a:p>
          <a:p>
            <a:endParaRPr lang="en-US" dirty="0"/>
          </a:p>
          <a:p>
            <a:r>
              <a:rPr lang="en-US" dirty="0"/>
              <a:t>Ideally, DRAM</a:t>
            </a:r>
            <a:r>
              <a:rPr lang="en-US" baseline="0" dirty="0"/>
              <a:t> timing parameters are just enough for the sufficient movement of charge. </a:t>
            </a:r>
          </a:p>
          <a:p>
            <a:r>
              <a:rPr lang="en-US" baseline="0" dirty="0"/>
              <a:t>However, in practice, there are large margin in DRAM timing parameters.</a:t>
            </a:r>
            <a:endParaRPr lang="en-US" dirty="0"/>
          </a:p>
          <a:p>
            <a:endParaRPr lang="en-US" dirty="0"/>
          </a:p>
          <a:p>
            <a:r>
              <a:rPr lang="en-US" dirty="0"/>
              <a:t>Why</a:t>
            </a:r>
            <a:r>
              <a:rPr lang="en-US" baseline="0" dirty="0"/>
              <a:t> are these margin required?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9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There are two reasons for the margin in DRAM timing parameters.</a:t>
            </a:r>
          </a:p>
          <a:p>
            <a:endParaRPr lang="en-US" baseline="0" dirty="0"/>
          </a:p>
          <a:p>
            <a:r>
              <a:rPr lang="en-US" baseline="0" dirty="0"/>
              <a:t>First is process variation and second is temperature dependence.</a:t>
            </a:r>
          </a:p>
          <a:p>
            <a:r>
              <a:rPr lang="en-US" baseline="0" dirty="0"/>
              <a:t>Let me introduce the first factor, process variation.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1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Ideally, DRAM would have</a:t>
            </a:r>
            <a:r>
              <a:rPr lang="en-US" dirty="0"/>
              <a:t> uniform cells which have same size, thereby having same access latency. </a:t>
            </a:r>
          </a:p>
          <a:p>
            <a:endParaRPr lang="en-US" dirty="0"/>
          </a:p>
          <a:p>
            <a:r>
              <a:rPr lang="en-US" dirty="0"/>
              <a:t>Unfortunately, due to process variation, each cell has different size, thereby having different access latency. </a:t>
            </a:r>
          </a:p>
          <a:p>
            <a:endParaRPr lang="en-US" dirty="0"/>
          </a:p>
          <a:p>
            <a:r>
              <a:rPr lang="en-US" dirty="0"/>
              <a:t>Therefore, DRAM shows large variation in both charge amount in its cell and access latency to its cell.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52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There are two reasons for the margin in DRAM timing parameters.</a:t>
            </a:r>
          </a:p>
          <a:p>
            <a:endParaRPr lang="en-US" baseline="0" dirty="0"/>
          </a:p>
          <a:p>
            <a:r>
              <a:rPr lang="en-US" baseline="0" dirty="0"/>
              <a:t>First is process variation and second is temperature dependence.</a:t>
            </a:r>
          </a:p>
          <a:p>
            <a:r>
              <a:rPr lang="en-US" baseline="0" dirty="0"/>
              <a:t>Let me introduce the first factor, process variation.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12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DRAM leakage increases the variation.</a:t>
            </a:r>
          </a:p>
          <a:p>
            <a:r>
              <a:rPr lang="en-US" baseline="0" dirty="0"/>
              <a:t>DRAM</a:t>
            </a:r>
            <a:r>
              <a:rPr lang="en-US" dirty="0"/>
              <a:t> loses their charge over time and loses more charge at higher temperature.</a:t>
            </a:r>
          </a:p>
          <a:p>
            <a:r>
              <a:rPr lang="en-US" baseline="0" dirty="0"/>
              <a:t>Therefore, DRAM</a:t>
            </a:r>
            <a:r>
              <a:rPr lang="en-US" dirty="0"/>
              <a:t> cell has smallest charge when operating at hot temperature, for example 85C which is the highest temperature guaranteed by DRAM standard.</a:t>
            </a:r>
          </a:p>
          <a:p>
            <a:r>
              <a:rPr lang="en-US" baseline="0" dirty="0"/>
              <a:t>This</a:t>
            </a:r>
            <a:r>
              <a:rPr lang="en-US" dirty="0"/>
              <a:t> temperature dependence increases the variation in DRAM cell charge.</a:t>
            </a: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06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EF5891-60A9-4DA4-8C9F-E9D9ADCD64CE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896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048B6-75C2-4B3C-A1E9-A765E362A827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00BD0-49BF-48FC-8114-37C1D4F5A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users.ece.cmu.edu/~yoonguk/papers/kim-isca14.pdf" TargetMode="Externa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cmu.edu/~omutlu/pub/in-DRAM-bulk-AND-OR-ieee_cal15.pdf" TargetMode="External"/><Relationship Id="rId7" Type="http://schemas.openxmlformats.org/officeDocument/2006/relationships/hyperlink" Target="https://people.inf.ethz.ch/omutlu/pub/in-memory-pointer-chasing-accelerator_iccd16.pdf" TargetMode="External"/><Relationship Id="rId2" Type="http://schemas.openxmlformats.org/officeDocument/2006/relationships/hyperlink" Target="http://users.ece.cmu.edu/~omutlu/pub/rowclone_micro13.pdf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users.ece.cmu.edu/~omutlu/pub/tesseract-pim-architecture-for-graph-processing_isca15.pdf" TargetMode="External"/><Relationship Id="rId5" Type="http://schemas.openxmlformats.org/officeDocument/2006/relationships/hyperlink" Target="http://users.ece.cmu.edu/~omutlu/pub/pim-enabled-instructons-for-low-overhead-pim_isca15.pdf" TargetMode="External"/><Relationship Id="rId4" Type="http://schemas.openxmlformats.org/officeDocument/2006/relationships/hyperlink" Target="https://people.inf.ethz.ch/omutlu/pub/GSDRAM-gather-scatter-dram_micro15.pdf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cmu.edu/~omutlu/pub/in-DRAM-bulk-AND-OR-ieee_cal15.pdf" TargetMode="External"/><Relationship Id="rId2" Type="http://schemas.openxmlformats.org/officeDocument/2006/relationships/hyperlink" Target="http://users.ece.cmu.edu/~omutlu/pub/rowclone_micro13.pdf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users.ece.cmu.edu/~omutlu/pub/GSDRAM-gather-scatter-dram_micro15.pdf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hyperlink" Target="https://users.ece.cmu.edu/~yoonguk/papers/kim-isca14.pdf" TargetMode="External"/><Relationship Id="rId1" Type="http://schemas.openxmlformats.org/officeDocument/2006/relationships/slideLayout" Target="../slideLayouts/slideLayout1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609600"/>
            <a:ext cx="9091863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2224: Parallel Computer Architecture and Programming</a:t>
            </a:r>
            <a:br>
              <a:rPr lang="en-US" b="1" dirty="0"/>
            </a:br>
            <a:r>
              <a:rPr lang="en-US" b="1" dirty="0"/>
              <a:t>Main Memory. DRAM.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Fall 2021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A2E33A-EA90-4EC4-B1F5-051D808F97CF}"/>
              </a:ext>
            </a:extLst>
          </p:cNvPr>
          <p:cNvSpPr/>
          <p:nvPr/>
        </p:nvSpPr>
        <p:spPr>
          <a:xfrm>
            <a:off x="1371600" y="5947139"/>
            <a:ext cx="655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slides of </a:t>
            </a:r>
          </a:p>
          <a:p>
            <a:pPr algn="ctr"/>
            <a:r>
              <a:rPr lang="en-US" b="1" i="1" dirty="0" err="1">
                <a:solidFill>
                  <a:schemeClr val="tx2"/>
                </a:solidFill>
              </a:rPr>
              <a:t>Vivek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Seshadri</a:t>
            </a:r>
            <a:r>
              <a:rPr lang="en-US" b="1" i="1" dirty="0">
                <a:solidFill>
                  <a:schemeClr val="tx2"/>
                </a:solidFill>
              </a:rPr>
              <a:t>, </a:t>
            </a:r>
            <a:r>
              <a:rPr lang="en-US" b="1" i="1" dirty="0" err="1">
                <a:solidFill>
                  <a:schemeClr val="tx2"/>
                </a:solidFill>
              </a:rPr>
              <a:t>Donghyuk</a:t>
            </a:r>
            <a:r>
              <a:rPr lang="en-US" b="1" i="1" dirty="0">
                <a:solidFill>
                  <a:schemeClr val="tx2"/>
                </a:solidFill>
              </a:rPr>
              <a:t> Lee, </a:t>
            </a:r>
            <a:r>
              <a:rPr lang="en-US" b="1" i="1" dirty="0" err="1">
                <a:solidFill>
                  <a:schemeClr val="tx2"/>
                </a:solidFill>
              </a:rPr>
              <a:t>Yoongu</a:t>
            </a:r>
            <a:r>
              <a:rPr lang="en-US" b="1" i="1" dirty="0">
                <a:solidFill>
                  <a:schemeClr val="tx2"/>
                </a:solidFill>
              </a:rPr>
              <a:t> Kim, </a:t>
            </a:r>
          </a:p>
          <a:p>
            <a:pPr algn="ctr"/>
            <a:r>
              <a:rPr lang="en-US" b="1" i="1" dirty="0">
                <a:solidFill>
                  <a:schemeClr val="tx2"/>
                </a:solidFill>
              </a:rPr>
              <a:t>and lectures of </a:t>
            </a:r>
            <a:r>
              <a:rPr lang="en-US" b="1" i="1" dirty="0" err="1">
                <a:solidFill>
                  <a:schemeClr val="tx2"/>
                </a:solidFill>
              </a:rPr>
              <a:t>Onur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Mutlu</a:t>
            </a:r>
            <a:r>
              <a:rPr lang="en-US" b="1" i="1" dirty="0">
                <a:solidFill>
                  <a:schemeClr val="tx2"/>
                </a:solidFill>
              </a:rPr>
              <a:t> @ ETH and CMU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4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Chip Hierarchy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3" name="Group 202"/>
          <p:cNvGrpSpPr/>
          <p:nvPr/>
        </p:nvGrpSpPr>
        <p:grpSpPr>
          <a:xfrm>
            <a:off x="4209756" y="1403684"/>
            <a:ext cx="4019844" cy="4584032"/>
            <a:chOff x="3657600" y="1371600"/>
            <a:chExt cx="4343400" cy="4953000"/>
          </a:xfrm>
        </p:grpSpPr>
        <p:grpSp>
          <p:nvGrpSpPr>
            <p:cNvPr id="5" name="Group 222"/>
            <p:cNvGrpSpPr/>
            <p:nvPr/>
          </p:nvGrpSpPr>
          <p:grpSpPr>
            <a:xfrm>
              <a:off x="4816288" y="1447800"/>
              <a:ext cx="3184712" cy="4419600"/>
              <a:chOff x="4816288" y="1447800"/>
              <a:chExt cx="3184712" cy="44196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5011270" y="4242547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5011270" y="4502524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5011270" y="4762500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011270" y="5022476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5011270" y="2357718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11270" y="1837765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011270" y="2097741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11270" y="2617694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170"/>
              <p:cNvGrpSpPr/>
              <p:nvPr/>
            </p:nvGrpSpPr>
            <p:grpSpPr>
              <a:xfrm>
                <a:off x="5401235" y="1447800"/>
                <a:ext cx="2339788" cy="3769659"/>
                <a:chOff x="1143000" y="1676400"/>
                <a:chExt cx="2743200" cy="4191000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 rot="5400000">
                  <a:off x="-9525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>
                  <a:off x="-6477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5400000">
                  <a:off x="-3429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5400000">
                  <a:off x="-381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5400000">
                  <a:off x="2667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5400000">
                  <a:off x="5715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5400000">
                  <a:off x="8763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5400000">
                  <a:off x="11811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14859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5400000">
                  <a:off x="17907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Oval 28"/>
              <p:cNvSpPr/>
              <p:nvPr/>
            </p:nvSpPr>
            <p:spPr>
              <a:xfrm>
                <a:off x="5271247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271247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271247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531223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531223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531223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91200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791200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791200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051176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051176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051176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6311153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6311153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6311153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571129" y="411255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571129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6571129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571129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831106" y="411255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31106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831106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831106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091082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7091082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7091082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7351059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7351059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7351059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7611035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7611035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7611035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8"/>
              <p:cNvGrpSpPr/>
              <p:nvPr/>
            </p:nvGrpSpPr>
            <p:grpSpPr>
              <a:xfrm>
                <a:off x="5271247" y="5217459"/>
                <a:ext cx="2599765" cy="649941"/>
                <a:chOff x="2362200" y="3657600"/>
                <a:chExt cx="3048000" cy="762000"/>
              </a:xfrm>
            </p:grpSpPr>
            <p:sp>
              <p:nvSpPr>
                <p:cNvPr id="80" name="Oval 79"/>
                <p:cNvSpPr/>
                <p:nvPr/>
              </p:nvSpPr>
              <p:spPr>
                <a:xfrm>
                  <a:off x="23622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26670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29718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32766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35814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38862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41910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44958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48006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51054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90" name="Rectangle 89"/>
              <p:cNvSpPr/>
              <p:nvPr/>
            </p:nvSpPr>
            <p:spPr>
              <a:xfrm>
                <a:off x="4816288" y="3982571"/>
                <a:ext cx="324971" cy="136487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600" dirty="0"/>
                  <a:t>Row Decoder</a:t>
                </a:r>
              </a:p>
            </p:txBody>
          </p:sp>
          <p:grpSp>
            <p:nvGrpSpPr>
              <p:cNvPr id="16" name="Group 90"/>
              <p:cNvGrpSpPr/>
              <p:nvPr/>
            </p:nvGrpSpPr>
            <p:grpSpPr>
              <a:xfrm>
                <a:off x="5271247" y="4112559"/>
                <a:ext cx="2599765" cy="259976"/>
                <a:chOff x="2362200" y="5867400"/>
                <a:chExt cx="3048000" cy="304800"/>
              </a:xfrm>
            </p:grpSpPr>
            <p:sp>
              <p:nvSpPr>
                <p:cNvPr id="92" name="Oval 91"/>
                <p:cNvSpPr/>
                <p:nvPr/>
              </p:nvSpPr>
              <p:spPr>
                <a:xfrm>
                  <a:off x="23622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26670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29718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32766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35814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44958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48006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51054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0" name="Oval 99"/>
              <p:cNvSpPr/>
              <p:nvPr/>
            </p:nvSpPr>
            <p:spPr>
              <a:xfrm>
                <a:off x="5271247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5271247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5271247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5271247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5531223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5531223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5531223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0</a:t>
                </a: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5531223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5791200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5791200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5791200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0</a:t>
                </a: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5791200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6051176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6051176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6051176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6051176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6311153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6311153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6311153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6311153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6571129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6571129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6571129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6571129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6831106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6831106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6831106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6831106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7091082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7091082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7091082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0</a:t>
                </a: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7091082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7351059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7351059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7351059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0</a:t>
                </a:r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7351059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7611035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7611035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7611035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7611035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139"/>
              <p:cNvGrpSpPr/>
              <p:nvPr/>
            </p:nvGrpSpPr>
            <p:grpSpPr>
              <a:xfrm>
                <a:off x="5271247" y="2227729"/>
                <a:ext cx="2599765" cy="259976"/>
                <a:chOff x="2362200" y="5867400"/>
                <a:chExt cx="3048000" cy="304800"/>
              </a:xfrm>
            </p:grpSpPr>
            <p:sp>
              <p:nvSpPr>
                <p:cNvPr id="141" name="Oval 140"/>
                <p:cNvSpPr/>
                <p:nvPr/>
              </p:nvSpPr>
              <p:spPr>
                <a:xfrm>
                  <a:off x="23622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2" name="Oval 141"/>
                <p:cNvSpPr/>
                <p:nvPr/>
              </p:nvSpPr>
              <p:spPr>
                <a:xfrm>
                  <a:off x="26670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3" name="Oval 142"/>
                <p:cNvSpPr/>
                <p:nvPr/>
              </p:nvSpPr>
              <p:spPr>
                <a:xfrm>
                  <a:off x="29718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32766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35814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6" name="Oval 145"/>
                <p:cNvSpPr/>
                <p:nvPr/>
              </p:nvSpPr>
              <p:spPr>
                <a:xfrm>
                  <a:off x="44958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48006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>
                  <a:off x="51054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8" name="Group 159"/>
              <p:cNvGrpSpPr/>
              <p:nvPr/>
            </p:nvGrpSpPr>
            <p:grpSpPr>
              <a:xfrm>
                <a:off x="5271247" y="2812676"/>
                <a:ext cx="2599765" cy="649941"/>
                <a:chOff x="2362200" y="3657600"/>
                <a:chExt cx="3048000" cy="762000"/>
              </a:xfrm>
            </p:grpSpPr>
            <p:sp>
              <p:nvSpPr>
                <p:cNvPr id="161" name="Oval 160"/>
                <p:cNvSpPr/>
                <p:nvPr/>
              </p:nvSpPr>
              <p:spPr>
                <a:xfrm>
                  <a:off x="23622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2" name="Oval 161"/>
                <p:cNvSpPr/>
                <p:nvPr/>
              </p:nvSpPr>
              <p:spPr>
                <a:xfrm>
                  <a:off x="26670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3" name="Oval 162"/>
                <p:cNvSpPr/>
                <p:nvPr/>
              </p:nvSpPr>
              <p:spPr>
                <a:xfrm>
                  <a:off x="29718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4" name="Oval 163"/>
                <p:cNvSpPr/>
                <p:nvPr/>
              </p:nvSpPr>
              <p:spPr>
                <a:xfrm>
                  <a:off x="32766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5" name="Oval 164"/>
                <p:cNvSpPr/>
                <p:nvPr/>
              </p:nvSpPr>
              <p:spPr>
                <a:xfrm>
                  <a:off x="35814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6" name="Oval 165"/>
                <p:cNvSpPr/>
                <p:nvPr/>
              </p:nvSpPr>
              <p:spPr>
                <a:xfrm>
                  <a:off x="38862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7" name="Oval 166"/>
                <p:cNvSpPr/>
                <p:nvPr/>
              </p:nvSpPr>
              <p:spPr>
                <a:xfrm>
                  <a:off x="41910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8" name="Oval 167"/>
                <p:cNvSpPr/>
                <p:nvPr/>
              </p:nvSpPr>
              <p:spPr>
                <a:xfrm>
                  <a:off x="44958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9" name="Oval 168"/>
                <p:cNvSpPr/>
                <p:nvPr/>
              </p:nvSpPr>
              <p:spPr>
                <a:xfrm>
                  <a:off x="48006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0" name="Oval 169"/>
                <p:cNvSpPr/>
                <p:nvPr/>
              </p:nvSpPr>
              <p:spPr>
                <a:xfrm>
                  <a:off x="51054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72" name="Rectangle 171"/>
              <p:cNvSpPr/>
              <p:nvPr/>
            </p:nvSpPr>
            <p:spPr>
              <a:xfrm>
                <a:off x="4816288" y="1577788"/>
                <a:ext cx="324971" cy="136487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600" dirty="0"/>
                  <a:t>Row Decoder</a:t>
                </a:r>
              </a:p>
            </p:txBody>
          </p:sp>
          <p:grpSp>
            <p:nvGrpSpPr>
              <p:cNvPr id="225" name="Group 221"/>
              <p:cNvGrpSpPr/>
              <p:nvPr/>
            </p:nvGrpSpPr>
            <p:grpSpPr>
              <a:xfrm>
                <a:off x="5367438" y="3592606"/>
                <a:ext cx="2408682" cy="324970"/>
                <a:chOff x="5367438" y="3592606"/>
                <a:chExt cx="2408682" cy="324970"/>
              </a:xfrm>
            </p:grpSpPr>
            <p:sp>
              <p:nvSpPr>
                <p:cNvPr id="173" name="Oval 172"/>
                <p:cNvSpPr/>
                <p:nvPr/>
              </p:nvSpPr>
              <p:spPr>
                <a:xfrm>
                  <a:off x="5370038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Oval 173"/>
                <p:cNvSpPr/>
                <p:nvPr/>
              </p:nvSpPr>
              <p:spPr>
                <a:xfrm>
                  <a:off x="5367438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>
                  <a:off x="5367438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Oval 175"/>
                <p:cNvSpPr/>
                <p:nvPr/>
              </p:nvSpPr>
              <p:spPr>
                <a:xfrm>
                  <a:off x="5630014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>
                <a:xfrm>
                  <a:off x="5627415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Oval 177"/>
                <p:cNvSpPr/>
                <p:nvPr/>
              </p:nvSpPr>
              <p:spPr>
                <a:xfrm>
                  <a:off x="5627415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Oval 178"/>
                <p:cNvSpPr/>
                <p:nvPr/>
              </p:nvSpPr>
              <p:spPr>
                <a:xfrm>
                  <a:off x="5889991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Oval 179"/>
                <p:cNvSpPr/>
                <p:nvPr/>
              </p:nvSpPr>
              <p:spPr>
                <a:xfrm>
                  <a:off x="5887391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Oval 180"/>
                <p:cNvSpPr/>
                <p:nvPr/>
              </p:nvSpPr>
              <p:spPr>
                <a:xfrm>
                  <a:off x="5887391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Oval 181"/>
                <p:cNvSpPr/>
                <p:nvPr/>
              </p:nvSpPr>
              <p:spPr>
                <a:xfrm>
                  <a:off x="6149967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Oval 182"/>
                <p:cNvSpPr/>
                <p:nvPr/>
              </p:nvSpPr>
              <p:spPr>
                <a:xfrm>
                  <a:off x="6147368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Oval 183"/>
                <p:cNvSpPr/>
                <p:nvPr/>
              </p:nvSpPr>
              <p:spPr>
                <a:xfrm>
                  <a:off x="6147368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Oval 184"/>
                <p:cNvSpPr/>
                <p:nvPr/>
              </p:nvSpPr>
              <p:spPr>
                <a:xfrm>
                  <a:off x="6411244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Oval 185"/>
                <p:cNvSpPr/>
                <p:nvPr/>
              </p:nvSpPr>
              <p:spPr>
                <a:xfrm>
                  <a:off x="6408644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Oval 186"/>
                <p:cNvSpPr/>
                <p:nvPr/>
              </p:nvSpPr>
              <p:spPr>
                <a:xfrm>
                  <a:off x="6408644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Oval 187"/>
                <p:cNvSpPr/>
                <p:nvPr/>
              </p:nvSpPr>
              <p:spPr>
                <a:xfrm>
                  <a:off x="6667321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Oval 188"/>
                <p:cNvSpPr/>
                <p:nvPr/>
              </p:nvSpPr>
              <p:spPr>
                <a:xfrm>
                  <a:off x="6664721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>
                <a:xfrm>
                  <a:off x="6664721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Oval 190"/>
                <p:cNvSpPr/>
                <p:nvPr/>
              </p:nvSpPr>
              <p:spPr>
                <a:xfrm>
                  <a:off x="6931197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Oval 191"/>
                <p:cNvSpPr/>
                <p:nvPr/>
              </p:nvSpPr>
              <p:spPr>
                <a:xfrm>
                  <a:off x="6928597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Oval 192"/>
                <p:cNvSpPr/>
                <p:nvPr/>
              </p:nvSpPr>
              <p:spPr>
                <a:xfrm>
                  <a:off x="6928597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Oval 193"/>
                <p:cNvSpPr/>
                <p:nvPr/>
              </p:nvSpPr>
              <p:spPr>
                <a:xfrm>
                  <a:off x="7187274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Oval 194"/>
                <p:cNvSpPr/>
                <p:nvPr/>
              </p:nvSpPr>
              <p:spPr>
                <a:xfrm>
                  <a:off x="7184674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Oval 195"/>
                <p:cNvSpPr/>
                <p:nvPr/>
              </p:nvSpPr>
              <p:spPr>
                <a:xfrm>
                  <a:off x="7184674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Oval 196"/>
                <p:cNvSpPr/>
                <p:nvPr/>
              </p:nvSpPr>
              <p:spPr>
                <a:xfrm>
                  <a:off x="7447250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Oval 197"/>
                <p:cNvSpPr/>
                <p:nvPr/>
              </p:nvSpPr>
              <p:spPr>
                <a:xfrm>
                  <a:off x="7444650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Oval 198"/>
                <p:cNvSpPr/>
                <p:nvPr/>
              </p:nvSpPr>
              <p:spPr>
                <a:xfrm>
                  <a:off x="7444650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Oval 199"/>
                <p:cNvSpPr/>
                <p:nvPr/>
              </p:nvSpPr>
              <p:spPr>
                <a:xfrm>
                  <a:off x="7711126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Oval 200"/>
                <p:cNvSpPr/>
                <p:nvPr/>
              </p:nvSpPr>
              <p:spPr>
                <a:xfrm>
                  <a:off x="7708526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Oval 201"/>
                <p:cNvSpPr/>
                <p:nvPr/>
              </p:nvSpPr>
              <p:spPr>
                <a:xfrm>
                  <a:off x="7708526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7" name="Group 230"/>
            <p:cNvGrpSpPr/>
            <p:nvPr/>
          </p:nvGrpSpPr>
          <p:grpSpPr>
            <a:xfrm>
              <a:off x="3657600" y="1371600"/>
              <a:ext cx="1447800" cy="4953000"/>
              <a:chOff x="3657600" y="1371600"/>
              <a:chExt cx="1447800" cy="4953000"/>
            </a:xfrm>
          </p:grpSpPr>
          <p:sp>
            <p:nvSpPr>
              <p:cNvPr id="224" name="Rectangle 223"/>
              <p:cNvSpPr/>
              <p:nvPr/>
            </p:nvSpPr>
            <p:spPr>
              <a:xfrm>
                <a:off x="3657600" y="6019800"/>
                <a:ext cx="1447800" cy="3048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Row Address</a:t>
                </a:r>
              </a:p>
            </p:txBody>
          </p:sp>
          <p:cxnSp>
            <p:nvCxnSpPr>
              <p:cNvPr id="226" name="Straight Arrow Connector 225"/>
              <p:cNvCxnSpPr>
                <a:stCxn id="224" idx="0"/>
              </p:cNvCxnSpPr>
              <p:nvPr/>
            </p:nvCxnSpPr>
            <p:spPr>
              <a:xfrm rot="5400000" flipH="1" flipV="1">
                <a:off x="2076450" y="3676650"/>
                <a:ext cx="4648200" cy="38100"/>
              </a:xfrm>
              <a:prstGeom prst="straightConnector1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Arrow Connector 227"/>
              <p:cNvCxnSpPr/>
              <p:nvPr/>
            </p:nvCxnSpPr>
            <p:spPr>
              <a:xfrm>
                <a:off x="4419600" y="2209800"/>
                <a:ext cx="381000" cy="1588"/>
              </a:xfrm>
              <a:prstGeom prst="straightConnector1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/>
              <p:cNvCxnSpPr/>
              <p:nvPr/>
            </p:nvCxnSpPr>
            <p:spPr>
              <a:xfrm>
                <a:off x="4397566" y="4646612"/>
                <a:ext cx="381000" cy="1588"/>
              </a:xfrm>
              <a:prstGeom prst="straightConnector1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2" name="Rectangle 231"/>
            <p:cNvSpPr/>
            <p:nvPr/>
          </p:nvSpPr>
          <p:spPr>
            <a:xfrm>
              <a:off x="5257800" y="6019800"/>
              <a:ext cx="2667000" cy="3048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Column Read/Write</a:t>
              </a:r>
            </a:p>
          </p:txBody>
        </p:sp>
      </p:grpSp>
      <p:grpSp>
        <p:nvGrpSpPr>
          <p:cNvPr id="229" name="Group 203"/>
          <p:cNvGrpSpPr/>
          <p:nvPr/>
        </p:nvGrpSpPr>
        <p:grpSpPr>
          <a:xfrm>
            <a:off x="762000" y="2654028"/>
            <a:ext cx="1658630" cy="1994172"/>
            <a:chOff x="914400" y="1752601"/>
            <a:chExt cx="3485813" cy="4190999"/>
          </a:xfrm>
        </p:grpSpPr>
        <p:pic>
          <p:nvPicPr>
            <p:cNvPr id="206" name="Picture 205" descr="chip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564433" y="2102568"/>
              <a:ext cx="4185747" cy="3485813"/>
            </a:xfrm>
            <a:prstGeom prst="rect">
              <a:avLst/>
            </a:prstGeom>
          </p:spPr>
        </p:pic>
        <p:grpSp>
          <p:nvGrpSpPr>
            <p:cNvPr id="234" name="Group 237"/>
            <p:cNvGrpSpPr/>
            <p:nvPr/>
          </p:nvGrpSpPr>
          <p:grpSpPr>
            <a:xfrm>
              <a:off x="971214" y="1828801"/>
              <a:ext cx="3352797" cy="4114802"/>
              <a:chOff x="2438400" y="1828800"/>
              <a:chExt cx="3733800" cy="4419600"/>
            </a:xfrm>
          </p:grpSpPr>
          <p:sp>
            <p:nvSpPr>
              <p:cNvPr id="218" name="Rectangle 217"/>
              <p:cNvSpPr/>
              <p:nvPr/>
            </p:nvSpPr>
            <p:spPr>
              <a:xfrm>
                <a:off x="2438400" y="18288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4572000" y="18288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4572000" y="29718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4572000" y="40386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4572000" y="51816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2438400" y="51816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2438400" y="40386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2438400" y="29718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35" name="Straight Arrow Connector 234"/>
          <p:cNvCxnSpPr/>
          <p:nvPr/>
        </p:nvCxnSpPr>
        <p:spPr>
          <a:xfrm flipV="1">
            <a:off x="2438400" y="1524000"/>
            <a:ext cx="2133600" cy="11430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/>
          <p:nvPr/>
        </p:nvCxnSpPr>
        <p:spPr>
          <a:xfrm rot="16200000" flipH="1">
            <a:off x="1714500" y="4000500"/>
            <a:ext cx="2743200" cy="12954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395067" y="1295400"/>
            <a:ext cx="2957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Collection of Banks</a:t>
            </a:r>
          </a:p>
        </p:txBody>
      </p:sp>
      <p:cxnSp>
        <p:nvCxnSpPr>
          <p:cNvPr id="213" name="Curved Connector 212"/>
          <p:cNvCxnSpPr>
            <a:endCxn id="206" idx="1"/>
          </p:cNvCxnSpPr>
          <p:nvPr/>
        </p:nvCxnSpPr>
        <p:spPr>
          <a:xfrm rot="5400000">
            <a:off x="1373644" y="2198872"/>
            <a:ext cx="672828" cy="23748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TextBox 213"/>
          <p:cNvSpPr txBox="1"/>
          <p:nvPr/>
        </p:nvSpPr>
        <p:spPr>
          <a:xfrm>
            <a:off x="457200" y="6106180"/>
            <a:ext cx="3522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Collection of </a:t>
            </a:r>
            <a:r>
              <a:rPr lang="en-US" sz="2800" dirty="0" err="1"/>
              <a:t>Subarrays</a:t>
            </a:r>
            <a:endParaRPr lang="en-US" sz="2800" dirty="0"/>
          </a:p>
        </p:txBody>
      </p:sp>
      <p:cxnSp>
        <p:nvCxnSpPr>
          <p:cNvPr id="216" name="Shape 215"/>
          <p:cNvCxnSpPr/>
          <p:nvPr/>
        </p:nvCxnSpPr>
        <p:spPr>
          <a:xfrm rot="5400000" flipH="1" flipV="1">
            <a:off x="2352816" y="4428984"/>
            <a:ext cx="1153180" cy="2201212"/>
          </a:xfrm>
          <a:prstGeom prst="curvedConnector2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Oval 202"/>
          <p:cNvSpPr/>
          <p:nvPr/>
        </p:nvSpPr>
        <p:spPr>
          <a:xfrm>
            <a:off x="762000" y="5486400"/>
            <a:ext cx="2377440" cy="609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Latency</a:t>
            </a:r>
          </a:p>
        </p:txBody>
      </p:sp>
      <p:sp>
        <p:nvSpPr>
          <p:cNvPr id="204" name="Oval 203"/>
          <p:cNvSpPr/>
          <p:nvPr/>
        </p:nvSpPr>
        <p:spPr>
          <a:xfrm>
            <a:off x="304800" y="1828800"/>
            <a:ext cx="2514600" cy="64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Parallelism</a:t>
            </a:r>
          </a:p>
        </p:txBody>
      </p:sp>
    </p:spTree>
    <p:extLst>
      <p:ext uri="{BB962C8B-B14F-4D97-AF65-F5344CB8AC3E}">
        <p14:creationId xmlns:p14="http://schemas.microsoft.com/office/powerpoint/2010/main" val="291519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  <p:bldP spid="2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dirty="0"/>
              <a:t>What is DRAM?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dirty="0"/>
              <a:t>DRAM Internal Organization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dirty="0"/>
              <a:t>Problems and Solutions</a:t>
            </a:r>
          </a:p>
          <a:p>
            <a:pPr marL="914400" lvl="1" indent="-514350">
              <a:spcBef>
                <a:spcPts val="600"/>
              </a:spcBef>
            </a:pPr>
            <a:r>
              <a:rPr lang="en-US" dirty="0"/>
              <a:t>Latency (Tiered-Latency DRAM, HPCA 2013; Adaptive-Latency DRAM, HPCA 2015)</a:t>
            </a:r>
          </a:p>
          <a:p>
            <a:pPr marL="914400" lvl="1" indent="-514350">
              <a:spcBef>
                <a:spcPts val="600"/>
              </a:spcBef>
            </a:pPr>
            <a:r>
              <a:rPr lang="en-US" dirty="0"/>
              <a:t>Parallelism (</a:t>
            </a:r>
            <a:r>
              <a:rPr lang="en-US" dirty="0" err="1"/>
              <a:t>Subarray</a:t>
            </a:r>
            <a:r>
              <a:rPr lang="en-US" dirty="0"/>
              <a:t>-level Parallelism, ISCA 2012)</a:t>
            </a:r>
          </a:p>
          <a:p>
            <a:pPr marL="914400" lvl="1" indent="-514350">
              <a:spcBef>
                <a:spcPts val="3000"/>
              </a:spcBef>
            </a:pPr>
            <a:endParaRPr lang="en-US" dirty="0"/>
          </a:p>
          <a:p>
            <a:pPr>
              <a:spcBef>
                <a:spcPts val="3000"/>
              </a:spcBef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3429000"/>
            <a:ext cx="8229600" cy="685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4114800"/>
            <a:ext cx="8229600" cy="914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4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Subarray</a:t>
            </a:r>
            <a:r>
              <a:rPr lang="en-US" dirty="0"/>
              <a:t> Size: Rows/</a:t>
            </a:r>
            <a:r>
              <a:rPr lang="en-US" dirty="0" err="1"/>
              <a:t>Subarray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90600" y="2207260"/>
            <a:ext cx="1981200" cy="3004820"/>
            <a:chOff x="838200" y="3137357"/>
            <a:chExt cx="1828800" cy="2773680"/>
          </a:xfrm>
        </p:grpSpPr>
        <p:cxnSp>
          <p:nvCxnSpPr>
            <p:cNvPr id="6" name="Straight Connector 5"/>
            <p:cNvCxnSpPr/>
            <p:nvPr/>
          </p:nvCxnSpPr>
          <p:spPr>
            <a:xfrm rot="5400000">
              <a:off x="-1524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8382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382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382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8382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382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382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>
              <a:off x="2895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11430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1430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1430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1430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1430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1430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5943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14478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4478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4478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14478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4478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4478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>
              <a:off x="8991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17526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7526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7526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17526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7526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7526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5400000">
              <a:off x="12039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20574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0574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0574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20574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0574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0574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rot="5400000">
              <a:off x="15087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23622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23622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3622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23622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3622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3622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8382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1430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14478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17526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20574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23622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9" name="Straight Arrow Connector 128"/>
          <p:cNvCxnSpPr/>
          <p:nvPr/>
        </p:nvCxnSpPr>
        <p:spPr>
          <a:xfrm rot="5400000">
            <a:off x="2248694" y="3314700"/>
            <a:ext cx="2057400" cy="1588"/>
          </a:xfrm>
          <a:prstGeom prst="straightConnector1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3429000" y="2905780"/>
            <a:ext cx="4243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Number of rows in </a:t>
            </a:r>
            <a:r>
              <a:rPr lang="en-US" sz="2800" dirty="0" err="1"/>
              <a:t>subarray</a:t>
            </a:r>
            <a:endParaRPr lang="en-US" sz="2800" dirty="0"/>
          </a:p>
        </p:txBody>
      </p:sp>
      <p:sp>
        <p:nvSpPr>
          <p:cNvPr id="131" name="Oval 130"/>
          <p:cNvSpPr/>
          <p:nvPr/>
        </p:nvSpPr>
        <p:spPr>
          <a:xfrm>
            <a:off x="3657600" y="4419600"/>
            <a:ext cx="2057400" cy="685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Latency</a:t>
            </a:r>
          </a:p>
        </p:txBody>
      </p:sp>
      <p:sp>
        <p:nvSpPr>
          <p:cNvPr id="132" name="Oval 131"/>
          <p:cNvSpPr/>
          <p:nvPr/>
        </p:nvSpPr>
        <p:spPr>
          <a:xfrm>
            <a:off x="5867400" y="4419600"/>
            <a:ext cx="2362200" cy="685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Chip Area</a:t>
            </a:r>
          </a:p>
        </p:txBody>
      </p:sp>
      <p:cxnSp>
        <p:nvCxnSpPr>
          <p:cNvPr id="134" name="Straight Arrow Connector 133"/>
          <p:cNvCxnSpPr>
            <a:stCxn id="130" idx="2"/>
            <a:endCxn id="131" idx="0"/>
          </p:cNvCxnSpPr>
          <p:nvPr/>
        </p:nvCxnSpPr>
        <p:spPr>
          <a:xfrm rot="5400000">
            <a:off x="4623138" y="3492163"/>
            <a:ext cx="990600" cy="864275"/>
          </a:xfrm>
          <a:prstGeom prst="straightConnector1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30" idx="2"/>
            <a:endCxn id="132" idx="0"/>
          </p:cNvCxnSpPr>
          <p:nvPr/>
        </p:nvCxnSpPr>
        <p:spPr>
          <a:xfrm rot="16200000" flipH="1">
            <a:off x="5804237" y="3175337"/>
            <a:ext cx="990600" cy="1497925"/>
          </a:xfrm>
          <a:prstGeom prst="straightConnector1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997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Subarray</a:t>
            </a:r>
            <a:r>
              <a:rPr lang="en-US" dirty="0"/>
              <a:t> Size vs. Access Latency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85800" y="5638800"/>
            <a:ext cx="7696200" cy="533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Smaller </a:t>
            </a:r>
            <a:r>
              <a:rPr lang="en-US" sz="2800" dirty="0" err="1"/>
              <a:t>subarrays</a:t>
            </a:r>
            <a:r>
              <a:rPr lang="en-US" sz="2800" dirty="0"/>
              <a:t> =&gt; lower access latency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447800" y="1905000"/>
            <a:ext cx="1981200" cy="3004820"/>
            <a:chOff x="838200" y="3137357"/>
            <a:chExt cx="1828800" cy="2773680"/>
          </a:xfrm>
        </p:grpSpPr>
        <p:cxnSp>
          <p:nvCxnSpPr>
            <p:cNvPr id="47" name="Straight Connector 46"/>
            <p:cNvCxnSpPr/>
            <p:nvPr/>
          </p:nvCxnSpPr>
          <p:spPr>
            <a:xfrm rot="5400000">
              <a:off x="-1524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8382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8382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382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8382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8382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8382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/>
            <p:nvPr/>
          </p:nvCxnSpPr>
          <p:spPr>
            <a:xfrm rot="5400000">
              <a:off x="2895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11430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1430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1430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11430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1430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11430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5943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14478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4478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14478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14478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14478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14478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>
              <a:off x="8991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17526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17526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17526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17526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17526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17526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 rot="5400000">
              <a:off x="12039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/>
            <p:cNvSpPr/>
            <p:nvPr/>
          </p:nvSpPr>
          <p:spPr>
            <a:xfrm>
              <a:off x="20574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20574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20574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20574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20574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20574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/>
            <p:nvPr/>
          </p:nvCxnSpPr>
          <p:spPr>
            <a:xfrm rot="5400000">
              <a:off x="15087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23622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23622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23622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23622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23622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23622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8382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94"/>
            <p:cNvSpPr/>
            <p:nvPr/>
          </p:nvSpPr>
          <p:spPr>
            <a:xfrm>
              <a:off x="11430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95"/>
            <p:cNvSpPr/>
            <p:nvPr/>
          </p:nvSpPr>
          <p:spPr>
            <a:xfrm>
              <a:off x="14478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Oval 96"/>
            <p:cNvSpPr/>
            <p:nvPr/>
          </p:nvSpPr>
          <p:spPr>
            <a:xfrm>
              <a:off x="17526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Oval 97"/>
            <p:cNvSpPr/>
            <p:nvPr/>
          </p:nvSpPr>
          <p:spPr>
            <a:xfrm>
              <a:off x="20574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/>
            <p:cNvSpPr/>
            <p:nvPr/>
          </p:nvSpPr>
          <p:spPr>
            <a:xfrm>
              <a:off x="23622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724401" y="3276600"/>
            <a:ext cx="1981200" cy="1632234"/>
            <a:chOff x="5715000" y="4266770"/>
            <a:chExt cx="1295400" cy="1067230"/>
          </a:xfrm>
        </p:grpSpPr>
        <p:cxnSp>
          <p:nvCxnSpPr>
            <p:cNvPr id="101" name="Straight Connector 100"/>
            <p:cNvCxnSpPr/>
            <p:nvPr/>
          </p:nvCxnSpPr>
          <p:spPr>
            <a:xfrm rot="5400000">
              <a:off x="5547678" y="4542043"/>
              <a:ext cx="550545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>
            <a:xfrm>
              <a:off x="5715000" y="4308475"/>
              <a:ext cx="215900" cy="2159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5715000" y="4524375"/>
              <a:ext cx="215900" cy="2159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/>
            <p:cNvCxnSpPr/>
            <p:nvPr/>
          </p:nvCxnSpPr>
          <p:spPr>
            <a:xfrm rot="5400000">
              <a:off x="5763578" y="4542043"/>
              <a:ext cx="550545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104"/>
            <p:cNvSpPr/>
            <p:nvPr/>
          </p:nvSpPr>
          <p:spPr>
            <a:xfrm>
              <a:off x="5930900" y="4308475"/>
              <a:ext cx="215900" cy="2159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5930900" y="4524375"/>
              <a:ext cx="215900" cy="2159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Connector 106"/>
            <p:cNvCxnSpPr/>
            <p:nvPr/>
          </p:nvCxnSpPr>
          <p:spPr>
            <a:xfrm rot="5400000">
              <a:off x="5979478" y="4542043"/>
              <a:ext cx="550545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/>
            <p:cNvSpPr/>
            <p:nvPr/>
          </p:nvSpPr>
          <p:spPr>
            <a:xfrm>
              <a:off x="6146800" y="4308475"/>
              <a:ext cx="215900" cy="2159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6146800" y="4524375"/>
              <a:ext cx="215900" cy="2159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Connector 109"/>
            <p:cNvCxnSpPr/>
            <p:nvPr/>
          </p:nvCxnSpPr>
          <p:spPr>
            <a:xfrm rot="5400000">
              <a:off x="6195378" y="4542043"/>
              <a:ext cx="550545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>
              <a:off x="6362700" y="4308475"/>
              <a:ext cx="215900" cy="2159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6362700" y="4524375"/>
              <a:ext cx="215900" cy="2159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/>
            <p:cNvCxnSpPr/>
            <p:nvPr/>
          </p:nvCxnSpPr>
          <p:spPr>
            <a:xfrm rot="5400000">
              <a:off x="6411278" y="4542043"/>
              <a:ext cx="550545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/>
            <p:cNvSpPr/>
            <p:nvPr/>
          </p:nvSpPr>
          <p:spPr>
            <a:xfrm>
              <a:off x="6578600" y="4308475"/>
              <a:ext cx="215900" cy="2159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6578600" y="4524375"/>
              <a:ext cx="215900" cy="2159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Connector 115"/>
            <p:cNvCxnSpPr/>
            <p:nvPr/>
          </p:nvCxnSpPr>
          <p:spPr>
            <a:xfrm rot="5400000">
              <a:off x="6627178" y="4542043"/>
              <a:ext cx="550545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16"/>
            <p:cNvSpPr/>
            <p:nvPr/>
          </p:nvSpPr>
          <p:spPr>
            <a:xfrm>
              <a:off x="6794500" y="4308475"/>
              <a:ext cx="215900" cy="2159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794500" y="4524375"/>
              <a:ext cx="215900" cy="2159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715000" y="4794250"/>
              <a:ext cx="215900" cy="5397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5930900" y="4794250"/>
              <a:ext cx="215900" cy="5397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/>
            <p:cNvSpPr/>
            <p:nvPr/>
          </p:nvSpPr>
          <p:spPr>
            <a:xfrm>
              <a:off x="6146800" y="4794250"/>
              <a:ext cx="215900" cy="5397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Oval 121"/>
            <p:cNvSpPr/>
            <p:nvPr/>
          </p:nvSpPr>
          <p:spPr>
            <a:xfrm>
              <a:off x="6362700" y="4794250"/>
              <a:ext cx="215900" cy="5397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6578600" y="4794250"/>
              <a:ext cx="215900" cy="5397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/>
            <p:cNvSpPr/>
            <p:nvPr/>
          </p:nvSpPr>
          <p:spPr>
            <a:xfrm>
              <a:off x="6794500" y="4794250"/>
              <a:ext cx="215900" cy="5397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4114800" y="1905000"/>
            <a:ext cx="4847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Shorter </a:t>
            </a:r>
            <a:r>
              <a:rPr lang="en-US" sz="2800" dirty="0" err="1"/>
              <a:t>Bitlines</a:t>
            </a:r>
            <a:r>
              <a:rPr lang="en-US" sz="2800" dirty="0"/>
              <a:t> =&gt; Faster access</a:t>
            </a:r>
          </a:p>
        </p:txBody>
      </p:sp>
      <p:cxnSp>
        <p:nvCxnSpPr>
          <p:cNvPr id="127" name="Straight Arrow Connector 126"/>
          <p:cNvCxnSpPr>
            <a:stCxn id="125" idx="2"/>
          </p:cNvCxnSpPr>
          <p:nvPr/>
        </p:nvCxnSpPr>
        <p:spPr>
          <a:xfrm rot="5400000">
            <a:off x="5740632" y="2402589"/>
            <a:ext cx="772182" cy="823445"/>
          </a:xfrm>
          <a:prstGeom prst="straightConnector1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05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1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Subarray</a:t>
            </a:r>
            <a:r>
              <a:rPr lang="en-US" dirty="0"/>
              <a:t> Size vs. Chip Area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043400" y="1519535"/>
            <a:ext cx="2071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/>
              <a:t>Large </a:t>
            </a:r>
            <a:r>
              <a:rPr lang="en-US" sz="2400" b="1" dirty="0" err="1"/>
              <a:t>Subarray</a:t>
            </a:r>
            <a:endParaRPr lang="en-US" sz="24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5086495" y="1519535"/>
            <a:ext cx="2470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Smaller </a:t>
            </a:r>
            <a:r>
              <a:rPr lang="en-US" sz="2400" b="1" dirty="0" err="1"/>
              <a:t>Subarrays</a:t>
            </a:r>
            <a:endParaRPr lang="en-US" sz="2400" b="1" dirty="0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357" name="Group 356"/>
          <p:cNvGrpSpPr/>
          <p:nvPr/>
        </p:nvGrpSpPr>
        <p:grpSpPr>
          <a:xfrm>
            <a:off x="5715000" y="2085771"/>
            <a:ext cx="1295400" cy="3248229"/>
            <a:chOff x="6400800" y="1348450"/>
            <a:chExt cx="1828800" cy="4585737"/>
          </a:xfrm>
        </p:grpSpPr>
        <p:cxnSp>
          <p:nvCxnSpPr>
            <p:cNvPr id="285" name="Straight Connector 284"/>
            <p:cNvCxnSpPr/>
            <p:nvPr/>
          </p:nvCxnSpPr>
          <p:spPr>
            <a:xfrm rot="5400000">
              <a:off x="6164580" y="481613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" name="Oval 285"/>
            <p:cNvSpPr/>
            <p:nvPr/>
          </p:nvSpPr>
          <p:spPr>
            <a:xfrm>
              <a:off x="6400800" y="448638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>
              <a:off x="6400800" y="479118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8" name="Straight Connector 287"/>
            <p:cNvCxnSpPr/>
            <p:nvPr/>
          </p:nvCxnSpPr>
          <p:spPr>
            <a:xfrm rot="5400000">
              <a:off x="6469380" y="481613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9" name="Oval 288"/>
            <p:cNvSpPr/>
            <p:nvPr/>
          </p:nvSpPr>
          <p:spPr>
            <a:xfrm>
              <a:off x="6705600" y="448638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/>
            <p:nvPr/>
          </p:nvSpPr>
          <p:spPr>
            <a:xfrm>
              <a:off x="6705600" y="479118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1" name="Straight Connector 290"/>
            <p:cNvCxnSpPr/>
            <p:nvPr/>
          </p:nvCxnSpPr>
          <p:spPr>
            <a:xfrm rot="5400000">
              <a:off x="6774180" y="481613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Oval 291"/>
            <p:cNvSpPr/>
            <p:nvPr/>
          </p:nvSpPr>
          <p:spPr>
            <a:xfrm>
              <a:off x="7010400" y="448638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/>
            <p:cNvSpPr/>
            <p:nvPr/>
          </p:nvSpPr>
          <p:spPr>
            <a:xfrm>
              <a:off x="7010400" y="479118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4" name="Straight Connector 293"/>
            <p:cNvCxnSpPr/>
            <p:nvPr/>
          </p:nvCxnSpPr>
          <p:spPr>
            <a:xfrm rot="5400000">
              <a:off x="7078980" y="481613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5" name="Oval 294"/>
            <p:cNvSpPr/>
            <p:nvPr/>
          </p:nvSpPr>
          <p:spPr>
            <a:xfrm>
              <a:off x="7315200" y="448638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/>
            <p:cNvSpPr/>
            <p:nvPr/>
          </p:nvSpPr>
          <p:spPr>
            <a:xfrm>
              <a:off x="7315200" y="479118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7" name="Straight Connector 296"/>
            <p:cNvCxnSpPr/>
            <p:nvPr/>
          </p:nvCxnSpPr>
          <p:spPr>
            <a:xfrm rot="5400000">
              <a:off x="7383780" y="481613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" name="Oval 297"/>
            <p:cNvSpPr/>
            <p:nvPr/>
          </p:nvSpPr>
          <p:spPr>
            <a:xfrm>
              <a:off x="7620000" y="448638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/>
            <p:cNvSpPr/>
            <p:nvPr/>
          </p:nvSpPr>
          <p:spPr>
            <a:xfrm>
              <a:off x="7620000" y="479118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0" name="Straight Connector 299"/>
            <p:cNvCxnSpPr/>
            <p:nvPr/>
          </p:nvCxnSpPr>
          <p:spPr>
            <a:xfrm rot="5400000">
              <a:off x="7688580" y="481613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Oval 300"/>
            <p:cNvSpPr/>
            <p:nvPr/>
          </p:nvSpPr>
          <p:spPr>
            <a:xfrm>
              <a:off x="7924800" y="448638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/>
            <p:cNvSpPr/>
            <p:nvPr/>
          </p:nvSpPr>
          <p:spPr>
            <a:xfrm>
              <a:off x="7924800" y="479118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/>
            <p:cNvSpPr/>
            <p:nvPr/>
          </p:nvSpPr>
          <p:spPr>
            <a:xfrm>
              <a:off x="6400800" y="517218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4" name="Oval 303"/>
            <p:cNvSpPr/>
            <p:nvPr/>
          </p:nvSpPr>
          <p:spPr>
            <a:xfrm>
              <a:off x="6705600" y="517218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5" name="Oval 304"/>
            <p:cNvSpPr/>
            <p:nvPr/>
          </p:nvSpPr>
          <p:spPr>
            <a:xfrm>
              <a:off x="7010400" y="517218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6" name="Oval 305"/>
            <p:cNvSpPr/>
            <p:nvPr/>
          </p:nvSpPr>
          <p:spPr>
            <a:xfrm>
              <a:off x="7315200" y="517218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7" name="Oval 306"/>
            <p:cNvSpPr/>
            <p:nvPr/>
          </p:nvSpPr>
          <p:spPr>
            <a:xfrm>
              <a:off x="7620000" y="517218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8" name="Oval 307"/>
            <p:cNvSpPr/>
            <p:nvPr/>
          </p:nvSpPr>
          <p:spPr>
            <a:xfrm>
              <a:off x="7924800" y="517218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9" name="Straight Connector 308"/>
            <p:cNvCxnSpPr/>
            <p:nvPr/>
          </p:nvCxnSpPr>
          <p:spPr>
            <a:xfrm rot="5400000">
              <a:off x="6164580" y="3278393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" name="Oval 309"/>
            <p:cNvSpPr/>
            <p:nvPr/>
          </p:nvSpPr>
          <p:spPr>
            <a:xfrm>
              <a:off x="6400800" y="294865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/>
            <p:cNvSpPr/>
            <p:nvPr/>
          </p:nvSpPr>
          <p:spPr>
            <a:xfrm>
              <a:off x="6400800" y="325345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2" name="Straight Connector 311"/>
            <p:cNvCxnSpPr/>
            <p:nvPr/>
          </p:nvCxnSpPr>
          <p:spPr>
            <a:xfrm rot="5400000">
              <a:off x="6469380" y="3278393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Oval 312"/>
            <p:cNvSpPr/>
            <p:nvPr/>
          </p:nvSpPr>
          <p:spPr>
            <a:xfrm>
              <a:off x="6705600" y="294865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6705600" y="325345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5" name="Straight Connector 314"/>
            <p:cNvCxnSpPr/>
            <p:nvPr/>
          </p:nvCxnSpPr>
          <p:spPr>
            <a:xfrm rot="5400000">
              <a:off x="6774180" y="3278393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6" name="Oval 315"/>
            <p:cNvSpPr/>
            <p:nvPr/>
          </p:nvSpPr>
          <p:spPr>
            <a:xfrm>
              <a:off x="7010400" y="294865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/>
            <p:cNvSpPr/>
            <p:nvPr/>
          </p:nvSpPr>
          <p:spPr>
            <a:xfrm>
              <a:off x="7010400" y="325345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8" name="Straight Connector 317"/>
            <p:cNvCxnSpPr/>
            <p:nvPr/>
          </p:nvCxnSpPr>
          <p:spPr>
            <a:xfrm rot="5400000">
              <a:off x="7078980" y="3278393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Oval 318"/>
            <p:cNvSpPr/>
            <p:nvPr/>
          </p:nvSpPr>
          <p:spPr>
            <a:xfrm>
              <a:off x="7315200" y="294865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/>
            <p:cNvSpPr/>
            <p:nvPr/>
          </p:nvSpPr>
          <p:spPr>
            <a:xfrm>
              <a:off x="7315200" y="325345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1" name="Straight Connector 320"/>
            <p:cNvCxnSpPr/>
            <p:nvPr/>
          </p:nvCxnSpPr>
          <p:spPr>
            <a:xfrm rot="5400000">
              <a:off x="7383780" y="3278393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Oval 321"/>
            <p:cNvSpPr/>
            <p:nvPr/>
          </p:nvSpPr>
          <p:spPr>
            <a:xfrm>
              <a:off x="7620000" y="294865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7620000" y="325345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4" name="Straight Connector 323"/>
            <p:cNvCxnSpPr/>
            <p:nvPr/>
          </p:nvCxnSpPr>
          <p:spPr>
            <a:xfrm rot="5400000">
              <a:off x="7688580" y="3278393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Oval 324"/>
            <p:cNvSpPr/>
            <p:nvPr/>
          </p:nvSpPr>
          <p:spPr>
            <a:xfrm>
              <a:off x="7924800" y="294865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/>
            <p:cNvSpPr/>
            <p:nvPr/>
          </p:nvSpPr>
          <p:spPr>
            <a:xfrm>
              <a:off x="7924800" y="325345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/>
            <p:cNvSpPr/>
            <p:nvPr/>
          </p:nvSpPr>
          <p:spPr>
            <a:xfrm>
              <a:off x="6400800" y="363445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8" name="Oval 327"/>
            <p:cNvSpPr/>
            <p:nvPr/>
          </p:nvSpPr>
          <p:spPr>
            <a:xfrm>
              <a:off x="6705600" y="363445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9" name="Oval 328"/>
            <p:cNvSpPr/>
            <p:nvPr/>
          </p:nvSpPr>
          <p:spPr>
            <a:xfrm>
              <a:off x="7010400" y="363445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0" name="Oval 329"/>
            <p:cNvSpPr/>
            <p:nvPr/>
          </p:nvSpPr>
          <p:spPr>
            <a:xfrm>
              <a:off x="7315200" y="363445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1" name="Oval 330"/>
            <p:cNvSpPr/>
            <p:nvPr/>
          </p:nvSpPr>
          <p:spPr>
            <a:xfrm>
              <a:off x="7620000" y="363445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2" name="Oval 331"/>
            <p:cNvSpPr/>
            <p:nvPr/>
          </p:nvSpPr>
          <p:spPr>
            <a:xfrm>
              <a:off x="7924800" y="363445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33" name="Straight Connector 332"/>
            <p:cNvCxnSpPr/>
            <p:nvPr/>
          </p:nvCxnSpPr>
          <p:spPr>
            <a:xfrm rot="5400000">
              <a:off x="6164580" y="173707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4" name="Oval 333"/>
            <p:cNvSpPr/>
            <p:nvPr/>
          </p:nvSpPr>
          <p:spPr>
            <a:xfrm>
              <a:off x="6400800" y="140732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/>
            <p:cNvSpPr/>
            <p:nvPr/>
          </p:nvSpPr>
          <p:spPr>
            <a:xfrm>
              <a:off x="6400800" y="171212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Connector 335"/>
            <p:cNvCxnSpPr/>
            <p:nvPr/>
          </p:nvCxnSpPr>
          <p:spPr>
            <a:xfrm rot="5400000">
              <a:off x="6469380" y="173707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7" name="Oval 336"/>
            <p:cNvSpPr/>
            <p:nvPr/>
          </p:nvSpPr>
          <p:spPr>
            <a:xfrm>
              <a:off x="6705600" y="140732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/>
            <p:cNvSpPr/>
            <p:nvPr/>
          </p:nvSpPr>
          <p:spPr>
            <a:xfrm>
              <a:off x="6705600" y="171212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9" name="Straight Connector 338"/>
            <p:cNvCxnSpPr/>
            <p:nvPr/>
          </p:nvCxnSpPr>
          <p:spPr>
            <a:xfrm rot="5400000">
              <a:off x="6774180" y="173707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0" name="Oval 339"/>
            <p:cNvSpPr/>
            <p:nvPr/>
          </p:nvSpPr>
          <p:spPr>
            <a:xfrm>
              <a:off x="7010400" y="140732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/>
            <p:cNvSpPr/>
            <p:nvPr/>
          </p:nvSpPr>
          <p:spPr>
            <a:xfrm>
              <a:off x="7010400" y="171212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2" name="Straight Connector 341"/>
            <p:cNvCxnSpPr/>
            <p:nvPr/>
          </p:nvCxnSpPr>
          <p:spPr>
            <a:xfrm rot="5400000">
              <a:off x="7078980" y="173707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Oval 342"/>
            <p:cNvSpPr/>
            <p:nvPr/>
          </p:nvSpPr>
          <p:spPr>
            <a:xfrm>
              <a:off x="7315200" y="140732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/>
            <p:cNvSpPr/>
            <p:nvPr/>
          </p:nvSpPr>
          <p:spPr>
            <a:xfrm>
              <a:off x="7315200" y="171212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5" name="Straight Connector 344"/>
            <p:cNvCxnSpPr/>
            <p:nvPr/>
          </p:nvCxnSpPr>
          <p:spPr>
            <a:xfrm rot="5400000">
              <a:off x="7383780" y="173707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6" name="Oval 345"/>
            <p:cNvSpPr/>
            <p:nvPr/>
          </p:nvSpPr>
          <p:spPr>
            <a:xfrm>
              <a:off x="7620000" y="140732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/>
            <p:cNvSpPr/>
            <p:nvPr/>
          </p:nvSpPr>
          <p:spPr>
            <a:xfrm>
              <a:off x="7620000" y="171212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8" name="Straight Connector 347"/>
            <p:cNvCxnSpPr/>
            <p:nvPr/>
          </p:nvCxnSpPr>
          <p:spPr>
            <a:xfrm rot="5400000">
              <a:off x="7688580" y="173707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9" name="Oval 348"/>
            <p:cNvSpPr/>
            <p:nvPr/>
          </p:nvSpPr>
          <p:spPr>
            <a:xfrm>
              <a:off x="7924800" y="140732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/>
            <p:cNvSpPr/>
            <p:nvPr/>
          </p:nvSpPr>
          <p:spPr>
            <a:xfrm>
              <a:off x="7924800" y="171212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/>
            <p:cNvSpPr/>
            <p:nvPr/>
          </p:nvSpPr>
          <p:spPr>
            <a:xfrm>
              <a:off x="6400800" y="209312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2" name="Oval 351"/>
            <p:cNvSpPr/>
            <p:nvPr/>
          </p:nvSpPr>
          <p:spPr>
            <a:xfrm>
              <a:off x="6705600" y="209312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3" name="Oval 352"/>
            <p:cNvSpPr/>
            <p:nvPr/>
          </p:nvSpPr>
          <p:spPr>
            <a:xfrm>
              <a:off x="7010400" y="209312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4" name="Oval 353"/>
            <p:cNvSpPr/>
            <p:nvPr/>
          </p:nvSpPr>
          <p:spPr>
            <a:xfrm>
              <a:off x="7315200" y="209312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5" name="Oval 354"/>
            <p:cNvSpPr/>
            <p:nvPr/>
          </p:nvSpPr>
          <p:spPr>
            <a:xfrm>
              <a:off x="7620000" y="209312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6" name="Oval 355"/>
            <p:cNvSpPr/>
            <p:nvPr/>
          </p:nvSpPr>
          <p:spPr>
            <a:xfrm>
              <a:off x="7924800" y="209312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79" name="Group 478"/>
          <p:cNvGrpSpPr/>
          <p:nvPr/>
        </p:nvGrpSpPr>
        <p:grpSpPr>
          <a:xfrm>
            <a:off x="2438400" y="3369310"/>
            <a:ext cx="1295400" cy="1964690"/>
            <a:chOff x="838200" y="3137357"/>
            <a:chExt cx="1828800" cy="2773680"/>
          </a:xfrm>
        </p:grpSpPr>
        <p:cxnSp>
          <p:nvCxnSpPr>
            <p:cNvPr id="431" name="Straight Connector 430"/>
            <p:cNvCxnSpPr/>
            <p:nvPr/>
          </p:nvCxnSpPr>
          <p:spPr>
            <a:xfrm rot="5400000">
              <a:off x="-1524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2" name="Oval 431"/>
            <p:cNvSpPr/>
            <p:nvPr/>
          </p:nvSpPr>
          <p:spPr>
            <a:xfrm>
              <a:off x="8382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Oval 432"/>
            <p:cNvSpPr/>
            <p:nvPr/>
          </p:nvSpPr>
          <p:spPr>
            <a:xfrm>
              <a:off x="8382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/>
            <p:cNvSpPr/>
            <p:nvPr/>
          </p:nvSpPr>
          <p:spPr>
            <a:xfrm>
              <a:off x="8382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5" name="Oval 434"/>
            <p:cNvSpPr/>
            <p:nvPr/>
          </p:nvSpPr>
          <p:spPr>
            <a:xfrm>
              <a:off x="8382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/>
            <p:cNvSpPr/>
            <p:nvPr/>
          </p:nvSpPr>
          <p:spPr>
            <a:xfrm>
              <a:off x="8382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/>
            <p:cNvSpPr/>
            <p:nvPr/>
          </p:nvSpPr>
          <p:spPr>
            <a:xfrm>
              <a:off x="8382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8" name="Straight Connector 437"/>
            <p:cNvCxnSpPr/>
            <p:nvPr/>
          </p:nvCxnSpPr>
          <p:spPr>
            <a:xfrm rot="5400000">
              <a:off x="2895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9" name="Oval 438"/>
            <p:cNvSpPr/>
            <p:nvPr/>
          </p:nvSpPr>
          <p:spPr>
            <a:xfrm>
              <a:off x="11430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Oval 439"/>
            <p:cNvSpPr/>
            <p:nvPr/>
          </p:nvSpPr>
          <p:spPr>
            <a:xfrm>
              <a:off x="11430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Oval 440"/>
            <p:cNvSpPr/>
            <p:nvPr/>
          </p:nvSpPr>
          <p:spPr>
            <a:xfrm>
              <a:off x="11430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2" name="Oval 441"/>
            <p:cNvSpPr/>
            <p:nvPr/>
          </p:nvSpPr>
          <p:spPr>
            <a:xfrm>
              <a:off x="11430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Oval 442"/>
            <p:cNvSpPr/>
            <p:nvPr/>
          </p:nvSpPr>
          <p:spPr>
            <a:xfrm>
              <a:off x="11430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Oval 443"/>
            <p:cNvSpPr/>
            <p:nvPr/>
          </p:nvSpPr>
          <p:spPr>
            <a:xfrm>
              <a:off x="11430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5" name="Straight Connector 444"/>
            <p:cNvCxnSpPr/>
            <p:nvPr/>
          </p:nvCxnSpPr>
          <p:spPr>
            <a:xfrm rot="5400000">
              <a:off x="5943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6" name="Oval 445"/>
            <p:cNvSpPr/>
            <p:nvPr/>
          </p:nvSpPr>
          <p:spPr>
            <a:xfrm>
              <a:off x="14478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Oval 446"/>
            <p:cNvSpPr/>
            <p:nvPr/>
          </p:nvSpPr>
          <p:spPr>
            <a:xfrm>
              <a:off x="14478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Oval 447"/>
            <p:cNvSpPr/>
            <p:nvPr/>
          </p:nvSpPr>
          <p:spPr>
            <a:xfrm>
              <a:off x="14478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9" name="Oval 448"/>
            <p:cNvSpPr/>
            <p:nvPr/>
          </p:nvSpPr>
          <p:spPr>
            <a:xfrm>
              <a:off x="14478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Oval 449"/>
            <p:cNvSpPr/>
            <p:nvPr/>
          </p:nvSpPr>
          <p:spPr>
            <a:xfrm>
              <a:off x="14478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Oval 450"/>
            <p:cNvSpPr/>
            <p:nvPr/>
          </p:nvSpPr>
          <p:spPr>
            <a:xfrm>
              <a:off x="14478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2" name="Straight Connector 451"/>
            <p:cNvCxnSpPr/>
            <p:nvPr/>
          </p:nvCxnSpPr>
          <p:spPr>
            <a:xfrm rot="5400000">
              <a:off x="8991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3" name="Oval 452"/>
            <p:cNvSpPr/>
            <p:nvPr/>
          </p:nvSpPr>
          <p:spPr>
            <a:xfrm>
              <a:off x="17526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Oval 453"/>
            <p:cNvSpPr/>
            <p:nvPr/>
          </p:nvSpPr>
          <p:spPr>
            <a:xfrm>
              <a:off x="17526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Oval 454"/>
            <p:cNvSpPr/>
            <p:nvPr/>
          </p:nvSpPr>
          <p:spPr>
            <a:xfrm>
              <a:off x="17526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6" name="Oval 455"/>
            <p:cNvSpPr/>
            <p:nvPr/>
          </p:nvSpPr>
          <p:spPr>
            <a:xfrm>
              <a:off x="17526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/>
            <p:cNvSpPr/>
            <p:nvPr/>
          </p:nvSpPr>
          <p:spPr>
            <a:xfrm>
              <a:off x="17526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/>
            <p:cNvSpPr/>
            <p:nvPr/>
          </p:nvSpPr>
          <p:spPr>
            <a:xfrm>
              <a:off x="17526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9" name="Straight Connector 458"/>
            <p:cNvCxnSpPr/>
            <p:nvPr/>
          </p:nvCxnSpPr>
          <p:spPr>
            <a:xfrm rot="5400000">
              <a:off x="12039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" name="Oval 459"/>
            <p:cNvSpPr/>
            <p:nvPr/>
          </p:nvSpPr>
          <p:spPr>
            <a:xfrm>
              <a:off x="20574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/>
            <p:cNvSpPr/>
            <p:nvPr/>
          </p:nvSpPr>
          <p:spPr>
            <a:xfrm>
              <a:off x="20574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Oval 461"/>
            <p:cNvSpPr/>
            <p:nvPr/>
          </p:nvSpPr>
          <p:spPr>
            <a:xfrm>
              <a:off x="20574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3" name="Oval 462"/>
            <p:cNvSpPr/>
            <p:nvPr/>
          </p:nvSpPr>
          <p:spPr>
            <a:xfrm>
              <a:off x="20574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Oval 463"/>
            <p:cNvSpPr/>
            <p:nvPr/>
          </p:nvSpPr>
          <p:spPr>
            <a:xfrm>
              <a:off x="20574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/>
            <p:cNvSpPr/>
            <p:nvPr/>
          </p:nvSpPr>
          <p:spPr>
            <a:xfrm>
              <a:off x="20574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6" name="Straight Connector 465"/>
            <p:cNvCxnSpPr/>
            <p:nvPr/>
          </p:nvCxnSpPr>
          <p:spPr>
            <a:xfrm rot="5400000">
              <a:off x="15087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7" name="Oval 466"/>
            <p:cNvSpPr/>
            <p:nvPr/>
          </p:nvSpPr>
          <p:spPr>
            <a:xfrm>
              <a:off x="23622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Oval 467"/>
            <p:cNvSpPr/>
            <p:nvPr/>
          </p:nvSpPr>
          <p:spPr>
            <a:xfrm>
              <a:off x="23622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Oval 468"/>
            <p:cNvSpPr/>
            <p:nvPr/>
          </p:nvSpPr>
          <p:spPr>
            <a:xfrm>
              <a:off x="23622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0" name="Oval 469"/>
            <p:cNvSpPr/>
            <p:nvPr/>
          </p:nvSpPr>
          <p:spPr>
            <a:xfrm>
              <a:off x="23622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Oval 470"/>
            <p:cNvSpPr/>
            <p:nvPr/>
          </p:nvSpPr>
          <p:spPr>
            <a:xfrm>
              <a:off x="23622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/>
            <p:cNvSpPr/>
            <p:nvPr/>
          </p:nvSpPr>
          <p:spPr>
            <a:xfrm>
              <a:off x="23622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/>
            <p:cNvSpPr/>
            <p:nvPr/>
          </p:nvSpPr>
          <p:spPr>
            <a:xfrm>
              <a:off x="8382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4" name="Oval 473"/>
            <p:cNvSpPr/>
            <p:nvPr/>
          </p:nvSpPr>
          <p:spPr>
            <a:xfrm>
              <a:off x="11430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5" name="Oval 474"/>
            <p:cNvSpPr/>
            <p:nvPr/>
          </p:nvSpPr>
          <p:spPr>
            <a:xfrm>
              <a:off x="14478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6" name="Oval 475"/>
            <p:cNvSpPr/>
            <p:nvPr/>
          </p:nvSpPr>
          <p:spPr>
            <a:xfrm>
              <a:off x="17526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7" name="Oval 476"/>
            <p:cNvSpPr/>
            <p:nvPr/>
          </p:nvSpPr>
          <p:spPr>
            <a:xfrm>
              <a:off x="20574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8" name="Oval 477"/>
            <p:cNvSpPr/>
            <p:nvPr/>
          </p:nvSpPr>
          <p:spPr>
            <a:xfrm>
              <a:off x="23622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0" name="Rectangle 479"/>
          <p:cNvSpPr/>
          <p:nvPr/>
        </p:nvSpPr>
        <p:spPr>
          <a:xfrm>
            <a:off x="2438400" y="2108200"/>
            <a:ext cx="1295400" cy="1219200"/>
          </a:xfrm>
          <a:prstGeom prst="rect">
            <a:avLst/>
          </a:prstGeom>
          <a:solidFill>
            <a:srgbClr val="969696"/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Area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Cost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762000" y="5715000"/>
            <a:ext cx="7696200" cy="533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Smaller </a:t>
            </a:r>
            <a:r>
              <a:rPr lang="en-US" sz="2800" dirty="0" err="1"/>
              <a:t>subarrays</a:t>
            </a:r>
            <a:r>
              <a:rPr lang="en-US" sz="2800" dirty="0"/>
              <a:t> =&gt; larger chip area</a:t>
            </a:r>
          </a:p>
        </p:txBody>
      </p:sp>
    </p:spTree>
    <p:extLst>
      <p:ext uri="{BB962C8B-B14F-4D97-AF65-F5344CB8AC3E}">
        <p14:creationId xmlns:p14="http://schemas.microsoft.com/office/powerpoint/2010/main" val="43395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" grpId="0" animBg="1"/>
      <p:bldP spid="1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Chip Area vs. Access Latency</a:t>
            </a:r>
          </a:p>
        </p:txBody>
      </p:sp>
      <p:graphicFrame>
        <p:nvGraphicFramePr>
          <p:cNvPr id="19" name="Chart 18"/>
          <p:cNvGraphicFramePr>
            <a:graphicFrameLocks/>
          </p:cNvGraphicFramePr>
          <p:nvPr/>
        </p:nvGraphicFramePr>
        <p:xfrm>
          <a:off x="914400" y="1447800"/>
          <a:ext cx="7239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172200" y="2286000"/>
            <a:ext cx="2700356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Commodity DRAM</a:t>
            </a:r>
          </a:p>
          <a:p>
            <a:pPr algn="ctr"/>
            <a:r>
              <a:rPr lang="en-US" sz="2400" dirty="0"/>
              <a:t>(512 rows/</a:t>
            </a:r>
            <a:r>
              <a:rPr lang="en-US" sz="2400" dirty="0" err="1"/>
              <a:t>subarray</a:t>
            </a:r>
            <a:r>
              <a:rPr lang="en-US" sz="2400" dirty="0"/>
              <a:t>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6957988" y="3329013"/>
            <a:ext cx="616803" cy="207178"/>
          </a:xfrm>
          <a:prstGeom prst="straightConnector1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86400" y="1371600"/>
            <a:ext cx="23589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32 rows/</a:t>
            </a:r>
            <a:r>
              <a:rPr lang="en-US" sz="2400" dirty="0" err="1"/>
              <a:t>subarray</a:t>
            </a:r>
            <a:endParaRPr lang="en-US" sz="2400" dirty="0"/>
          </a:p>
        </p:txBody>
      </p:sp>
      <p:cxnSp>
        <p:nvCxnSpPr>
          <p:cNvPr id="24" name="Straight Arrow Connector 23"/>
          <p:cNvCxnSpPr>
            <a:endCxn id="23" idx="1"/>
          </p:cNvCxnSpPr>
          <p:nvPr/>
        </p:nvCxnSpPr>
        <p:spPr>
          <a:xfrm flipV="1">
            <a:off x="4343400" y="1602433"/>
            <a:ext cx="1143000" cy="224134"/>
          </a:xfrm>
          <a:prstGeom prst="straightConnector1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62000" y="3048000"/>
            <a:ext cx="5257800" cy="914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Why is DRAM so slow?</a:t>
            </a:r>
          </a:p>
        </p:txBody>
      </p:sp>
      <p:sp>
        <p:nvSpPr>
          <p:cNvPr id="14" name="Diamond 13"/>
          <p:cNvSpPr/>
          <p:nvPr/>
        </p:nvSpPr>
        <p:spPr>
          <a:xfrm>
            <a:off x="7010400" y="3643952"/>
            <a:ext cx="228600" cy="228600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8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23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Chip Area vs. Access Latency</a:t>
            </a:r>
          </a:p>
        </p:txBody>
      </p:sp>
      <p:graphicFrame>
        <p:nvGraphicFramePr>
          <p:cNvPr id="19" name="Chart 18"/>
          <p:cNvGraphicFramePr>
            <a:graphicFrameLocks/>
          </p:cNvGraphicFramePr>
          <p:nvPr/>
        </p:nvGraphicFramePr>
        <p:xfrm>
          <a:off x="914400" y="1447800"/>
          <a:ext cx="7239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172200" y="2286000"/>
            <a:ext cx="2700356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Commodity DRAM</a:t>
            </a:r>
          </a:p>
          <a:p>
            <a:pPr algn="ctr"/>
            <a:r>
              <a:rPr lang="en-US" sz="2400" dirty="0"/>
              <a:t>(512 rows/</a:t>
            </a:r>
            <a:r>
              <a:rPr lang="en-US" sz="2400" dirty="0" err="1"/>
              <a:t>subarray</a:t>
            </a:r>
            <a:r>
              <a:rPr lang="en-US" sz="2400" dirty="0"/>
              <a:t>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6957988" y="3329013"/>
            <a:ext cx="616803" cy="207178"/>
          </a:xfrm>
          <a:prstGeom prst="straightConnector1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86400" y="1371600"/>
            <a:ext cx="23589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32 rows/</a:t>
            </a:r>
            <a:r>
              <a:rPr lang="en-US" sz="2400" dirty="0" err="1"/>
              <a:t>subarray</a:t>
            </a:r>
            <a:endParaRPr lang="en-US" sz="2400" dirty="0"/>
          </a:p>
        </p:txBody>
      </p:sp>
      <p:cxnSp>
        <p:nvCxnSpPr>
          <p:cNvPr id="24" name="Straight Arrow Connector 23"/>
          <p:cNvCxnSpPr>
            <a:endCxn id="23" idx="1"/>
          </p:cNvCxnSpPr>
          <p:nvPr/>
        </p:nvCxnSpPr>
        <p:spPr>
          <a:xfrm flipV="1">
            <a:off x="4343400" y="1602433"/>
            <a:ext cx="1143000" cy="224134"/>
          </a:xfrm>
          <a:prstGeom prst="straightConnector1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962400" y="3505200"/>
            <a:ext cx="457200" cy="4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1000" y="5715000"/>
            <a:ext cx="83058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How to enable low latency without high area overhead?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34200" y="3505200"/>
            <a:ext cx="381000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0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5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roup 356"/>
          <p:cNvGrpSpPr/>
          <p:nvPr/>
        </p:nvGrpSpPr>
        <p:grpSpPr>
          <a:xfrm>
            <a:off x="3657600" y="3169920"/>
            <a:ext cx="1828800" cy="2773680"/>
            <a:chOff x="838200" y="3137357"/>
            <a:chExt cx="1828800" cy="2773680"/>
          </a:xfrm>
        </p:grpSpPr>
        <p:cxnSp>
          <p:nvCxnSpPr>
            <p:cNvPr id="358" name="Straight Connector 357"/>
            <p:cNvCxnSpPr/>
            <p:nvPr/>
          </p:nvCxnSpPr>
          <p:spPr>
            <a:xfrm rot="5400000">
              <a:off x="-1524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Oval 358"/>
            <p:cNvSpPr/>
            <p:nvPr/>
          </p:nvSpPr>
          <p:spPr>
            <a:xfrm>
              <a:off x="8382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/>
            <p:cNvSpPr/>
            <p:nvPr/>
          </p:nvSpPr>
          <p:spPr>
            <a:xfrm>
              <a:off x="8382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/>
            <p:cNvSpPr/>
            <p:nvPr/>
          </p:nvSpPr>
          <p:spPr>
            <a:xfrm>
              <a:off x="8382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2" name="Oval 361"/>
            <p:cNvSpPr/>
            <p:nvPr/>
          </p:nvSpPr>
          <p:spPr>
            <a:xfrm>
              <a:off x="8382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/>
            <p:cNvSpPr/>
            <p:nvPr/>
          </p:nvSpPr>
          <p:spPr>
            <a:xfrm>
              <a:off x="8382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/>
            <p:cNvSpPr/>
            <p:nvPr/>
          </p:nvSpPr>
          <p:spPr>
            <a:xfrm>
              <a:off x="8382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5" name="Straight Connector 364"/>
            <p:cNvCxnSpPr/>
            <p:nvPr/>
          </p:nvCxnSpPr>
          <p:spPr>
            <a:xfrm rot="5400000">
              <a:off x="2895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6" name="Oval 365"/>
            <p:cNvSpPr/>
            <p:nvPr/>
          </p:nvSpPr>
          <p:spPr>
            <a:xfrm>
              <a:off x="11430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/>
            <p:cNvSpPr/>
            <p:nvPr/>
          </p:nvSpPr>
          <p:spPr>
            <a:xfrm>
              <a:off x="11430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/>
            <p:cNvSpPr/>
            <p:nvPr/>
          </p:nvSpPr>
          <p:spPr>
            <a:xfrm>
              <a:off x="11430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9" name="Oval 368"/>
            <p:cNvSpPr/>
            <p:nvPr/>
          </p:nvSpPr>
          <p:spPr>
            <a:xfrm>
              <a:off x="11430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/>
            <p:cNvSpPr/>
            <p:nvPr/>
          </p:nvSpPr>
          <p:spPr>
            <a:xfrm>
              <a:off x="11430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/>
            <p:cNvSpPr/>
            <p:nvPr/>
          </p:nvSpPr>
          <p:spPr>
            <a:xfrm>
              <a:off x="11430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2" name="Straight Connector 371"/>
            <p:cNvCxnSpPr/>
            <p:nvPr/>
          </p:nvCxnSpPr>
          <p:spPr>
            <a:xfrm rot="5400000">
              <a:off x="5943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3" name="Oval 372"/>
            <p:cNvSpPr/>
            <p:nvPr/>
          </p:nvSpPr>
          <p:spPr>
            <a:xfrm>
              <a:off x="14478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/>
            <p:cNvSpPr/>
            <p:nvPr/>
          </p:nvSpPr>
          <p:spPr>
            <a:xfrm>
              <a:off x="14478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/>
            <p:cNvSpPr/>
            <p:nvPr/>
          </p:nvSpPr>
          <p:spPr>
            <a:xfrm>
              <a:off x="14478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6" name="Oval 375"/>
            <p:cNvSpPr/>
            <p:nvPr/>
          </p:nvSpPr>
          <p:spPr>
            <a:xfrm>
              <a:off x="14478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/>
            <p:cNvSpPr/>
            <p:nvPr/>
          </p:nvSpPr>
          <p:spPr>
            <a:xfrm>
              <a:off x="14478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/>
            <p:cNvSpPr/>
            <p:nvPr/>
          </p:nvSpPr>
          <p:spPr>
            <a:xfrm>
              <a:off x="14478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9" name="Straight Connector 378"/>
            <p:cNvCxnSpPr/>
            <p:nvPr/>
          </p:nvCxnSpPr>
          <p:spPr>
            <a:xfrm rot="5400000">
              <a:off x="8991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Oval 379"/>
            <p:cNvSpPr/>
            <p:nvPr/>
          </p:nvSpPr>
          <p:spPr>
            <a:xfrm>
              <a:off x="17526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/>
            <p:cNvSpPr/>
            <p:nvPr/>
          </p:nvSpPr>
          <p:spPr>
            <a:xfrm>
              <a:off x="17526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/>
            <p:cNvSpPr/>
            <p:nvPr/>
          </p:nvSpPr>
          <p:spPr>
            <a:xfrm>
              <a:off x="17526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3" name="Oval 382"/>
            <p:cNvSpPr/>
            <p:nvPr/>
          </p:nvSpPr>
          <p:spPr>
            <a:xfrm>
              <a:off x="17526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/>
            <p:cNvSpPr/>
            <p:nvPr/>
          </p:nvSpPr>
          <p:spPr>
            <a:xfrm>
              <a:off x="17526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/>
            <p:cNvSpPr/>
            <p:nvPr/>
          </p:nvSpPr>
          <p:spPr>
            <a:xfrm>
              <a:off x="17526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6" name="Straight Connector 385"/>
            <p:cNvCxnSpPr/>
            <p:nvPr/>
          </p:nvCxnSpPr>
          <p:spPr>
            <a:xfrm rot="5400000">
              <a:off x="12039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7" name="Oval 386"/>
            <p:cNvSpPr/>
            <p:nvPr/>
          </p:nvSpPr>
          <p:spPr>
            <a:xfrm>
              <a:off x="20574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/>
            <p:cNvSpPr/>
            <p:nvPr/>
          </p:nvSpPr>
          <p:spPr>
            <a:xfrm>
              <a:off x="20574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/>
            <p:cNvSpPr/>
            <p:nvPr/>
          </p:nvSpPr>
          <p:spPr>
            <a:xfrm>
              <a:off x="20574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0" name="Oval 389"/>
            <p:cNvSpPr/>
            <p:nvPr/>
          </p:nvSpPr>
          <p:spPr>
            <a:xfrm>
              <a:off x="20574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/>
            <p:cNvSpPr/>
            <p:nvPr/>
          </p:nvSpPr>
          <p:spPr>
            <a:xfrm>
              <a:off x="20574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/>
            <p:cNvSpPr/>
            <p:nvPr/>
          </p:nvSpPr>
          <p:spPr>
            <a:xfrm>
              <a:off x="20574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3" name="Straight Connector 392"/>
            <p:cNvCxnSpPr/>
            <p:nvPr/>
          </p:nvCxnSpPr>
          <p:spPr>
            <a:xfrm rot="5400000">
              <a:off x="15087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/>
            <p:cNvSpPr/>
            <p:nvPr/>
          </p:nvSpPr>
          <p:spPr>
            <a:xfrm>
              <a:off x="23622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/>
            <p:cNvSpPr/>
            <p:nvPr/>
          </p:nvSpPr>
          <p:spPr>
            <a:xfrm>
              <a:off x="23622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/>
            <p:cNvSpPr/>
            <p:nvPr/>
          </p:nvSpPr>
          <p:spPr>
            <a:xfrm>
              <a:off x="23622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7" name="Oval 396"/>
            <p:cNvSpPr/>
            <p:nvPr/>
          </p:nvSpPr>
          <p:spPr>
            <a:xfrm>
              <a:off x="23622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/>
            <p:cNvSpPr/>
            <p:nvPr/>
          </p:nvSpPr>
          <p:spPr>
            <a:xfrm>
              <a:off x="23622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/>
            <p:cNvSpPr/>
            <p:nvPr/>
          </p:nvSpPr>
          <p:spPr>
            <a:xfrm>
              <a:off x="23622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/>
            <p:cNvSpPr/>
            <p:nvPr/>
          </p:nvSpPr>
          <p:spPr>
            <a:xfrm>
              <a:off x="8382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1" name="Oval 400"/>
            <p:cNvSpPr/>
            <p:nvPr/>
          </p:nvSpPr>
          <p:spPr>
            <a:xfrm>
              <a:off x="11430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2" name="Oval 401"/>
            <p:cNvSpPr/>
            <p:nvPr/>
          </p:nvSpPr>
          <p:spPr>
            <a:xfrm>
              <a:off x="14478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3" name="Oval 402"/>
            <p:cNvSpPr/>
            <p:nvPr/>
          </p:nvSpPr>
          <p:spPr>
            <a:xfrm>
              <a:off x="17526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4" name="Oval 403"/>
            <p:cNvSpPr/>
            <p:nvPr/>
          </p:nvSpPr>
          <p:spPr>
            <a:xfrm>
              <a:off x="20574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5" name="Oval 404"/>
            <p:cNvSpPr/>
            <p:nvPr/>
          </p:nvSpPr>
          <p:spPr>
            <a:xfrm>
              <a:off x="23622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Proposal</a:t>
            </a:r>
          </a:p>
        </p:txBody>
      </p:sp>
      <p:cxnSp>
        <p:nvCxnSpPr>
          <p:cNvPr id="55" name="Straight Connector 54"/>
          <p:cNvCxnSpPr/>
          <p:nvPr/>
        </p:nvCxnSpPr>
        <p:spPr>
          <a:xfrm rot="5400000">
            <a:off x="6164580" y="4816130"/>
            <a:ext cx="77724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6400800" y="448638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400800" y="479118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 rot="5400000">
            <a:off x="6469380" y="4816130"/>
            <a:ext cx="77724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6705600" y="448638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705600" y="479118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/>
          <p:nvPr/>
        </p:nvCxnSpPr>
        <p:spPr>
          <a:xfrm rot="5400000">
            <a:off x="6774180" y="4816130"/>
            <a:ext cx="77724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7010400" y="448638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7010400" y="479118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 rot="5400000">
            <a:off x="7078980" y="4816130"/>
            <a:ext cx="77724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7315200" y="448638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315200" y="479118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 rot="5400000">
            <a:off x="7383780" y="4816130"/>
            <a:ext cx="77724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7620000" y="448638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620000" y="479118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 rot="5400000">
            <a:off x="7688580" y="4816130"/>
            <a:ext cx="77724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7924800" y="448638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7924800" y="479118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6" name="Group 355"/>
          <p:cNvGrpSpPr/>
          <p:nvPr/>
        </p:nvGrpSpPr>
        <p:grpSpPr>
          <a:xfrm>
            <a:off x="838200" y="3137357"/>
            <a:ext cx="1828800" cy="2773680"/>
            <a:chOff x="838200" y="3137357"/>
            <a:chExt cx="1828800" cy="2773680"/>
          </a:xfrm>
        </p:grpSpPr>
        <p:cxnSp>
          <p:nvCxnSpPr>
            <p:cNvPr id="13" name="Straight Connector 12"/>
            <p:cNvCxnSpPr/>
            <p:nvPr/>
          </p:nvCxnSpPr>
          <p:spPr>
            <a:xfrm rot="5400000">
              <a:off x="-1524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8382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8382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382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8382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382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382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2895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11430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1430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1430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11430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1430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1430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>
              <a:off x="5943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14478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4478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4478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14478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4478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4478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5400000">
              <a:off x="8991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17526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7526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7526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17526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7526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7526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rot="5400000">
              <a:off x="12039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20574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20574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0574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20574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0574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0574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 rot="5400000">
              <a:off x="15087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23622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3622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3622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23622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3622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3622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8382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/>
            <p:cNvSpPr/>
            <p:nvPr/>
          </p:nvSpPr>
          <p:spPr>
            <a:xfrm>
              <a:off x="11430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14478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/>
            <p:cNvSpPr/>
            <p:nvPr/>
          </p:nvSpPr>
          <p:spPr>
            <a:xfrm>
              <a:off x="17526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1"/>
            <p:cNvSpPr/>
            <p:nvPr/>
          </p:nvSpPr>
          <p:spPr>
            <a:xfrm>
              <a:off x="20574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23622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4" name="Oval 103"/>
          <p:cNvSpPr/>
          <p:nvPr/>
        </p:nvSpPr>
        <p:spPr>
          <a:xfrm>
            <a:off x="6400800" y="5172187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6705600" y="5172187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7010400" y="5172187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7315200" y="5172187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7620000" y="5172187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/>
          <p:nvPr/>
        </p:nvSpPr>
        <p:spPr>
          <a:xfrm>
            <a:off x="7924800" y="5172187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TextBox 153"/>
          <p:cNvSpPr txBox="1"/>
          <p:nvPr/>
        </p:nvSpPr>
        <p:spPr>
          <a:xfrm>
            <a:off x="583236" y="5953780"/>
            <a:ext cx="2336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Large </a:t>
            </a:r>
            <a:r>
              <a:rPr lang="en-US" sz="2800" dirty="0" err="1"/>
              <a:t>Subarray</a:t>
            </a:r>
            <a:endParaRPr lang="en-US" sz="2800" dirty="0"/>
          </a:p>
        </p:txBody>
      </p:sp>
      <p:sp>
        <p:nvSpPr>
          <p:cNvPr id="155" name="TextBox 154"/>
          <p:cNvSpPr txBox="1"/>
          <p:nvPr/>
        </p:nvSpPr>
        <p:spPr>
          <a:xfrm>
            <a:off x="6172200" y="5953780"/>
            <a:ext cx="2337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Small </a:t>
            </a:r>
            <a:r>
              <a:rPr lang="en-US" sz="2800" dirty="0" err="1"/>
              <a:t>Subarray</a:t>
            </a:r>
            <a:endParaRPr lang="en-US" sz="2800" dirty="0"/>
          </a:p>
        </p:txBody>
      </p:sp>
      <p:cxnSp>
        <p:nvCxnSpPr>
          <p:cNvPr id="204" name="Straight Connector 203"/>
          <p:cNvCxnSpPr/>
          <p:nvPr/>
        </p:nvCxnSpPr>
        <p:spPr>
          <a:xfrm rot="5400000">
            <a:off x="6164580" y="3278393"/>
            <a:ext cx="77724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/>
          <p:nvPr/>
        </p:nvSpPr>
        <p:spPr>
          <a:xfrm>
            <a:off x="6400800" y="294865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6400800" y="325345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" name="Straight Connector 206"/>
          <p:cNvCxnSpPr/>
          <p:nvPr/>
        </p:nvCxnSpPr>
        <p:spPr>
          <a:xfrm rot="5400000">
            <a:off x="6469380" y="3278393"/>
            <a:ext cx="77724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Oval 207"/>
          <p:cNvSpPr/>
          <p:nvPr/>
        </p:nvSpPr>
        <p:spPr>
          <a:xfrm>
            <a:off x="6705600" y="294865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6705600" y="325345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0" name="Straight Connector 209"/>
          <p:cNvCxnSpPr/>
          <p:nvPr/>
        </p:nvCxnSpPr>
        <p:spPr>
          <a:xfrm rot="5400000">
            <a:off x="6774180" y="3278393"/>
            <a:ext cx="77724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Oval 210"/>
          <p:cNvSpPr/>
          <p:nvPr/>
        </p:nvSpPr>
        <p:spPr>
          <a:xfrm>
            <a:off x="7010400" y="294865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7010400" y="325345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3" name="Straight Connector 212"/>
          <p:cNvCxnSpPr/>
          <p:nvPr/>
        </p:nvCxnSpPr>
        <p:spPr>
          <a:xfrm rot="5400000">
            <a:off x="7078980" y="3278393"/>
            <a:ext cx="77724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Oval 213"/>
          <p:cNvSpPr/>
          <p:nvPr/>
        </p:nvSpPr>
        <p:spPr>
          <a:xfrm>
            <a:off x="7315200" y="294865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7315200" y="325345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6" name="Straight Connector 215"/>
          <p:cNvCxnSpPr/>
          <p:nvPr/>
        </p:nvCxnSpPr>
        <p:spPr>
          <a:xfrm rot="5400000">
            <a:off x="7383780" y="3278393"/>
            <a:ext cx="77724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Oval 216"/>
          <p:cNvSpPr/>
          <p:nvPr/>
        </p:nvSpPr>
        <p:spPr>
          <a:xfrm>
            <a:off x="7620000" y="294865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7620000" y="325345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9" name="Straight Connector 218"/>
          <p:cNvCxnSpPr/>
          <p:nvPr/>
        </p:nvCxnSpPr>
        <p:spPr>
          <a:xfrm rot="5400000">
            <a:off x="7688580" y="3278393"/>
            <a:ext cx="77724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Oval 219"/>
          <p:cNvSpPr/>
          <p:nvPr/>
        </p:nvSpPr>
        <p:spPr>
          <a:xfrm>
            <a:off x="7924800" y="294865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7924800" y="325345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6400800" y="3634450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3" name="Oval 222"/>
          <p:cNvSpPr/>
          <p:nvPr/>
        </p:nvSpPr>
        <p:spPr>
          <a:xfrm>
            <a:off x="6705600" y="3634450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4" name="Oval 223"/>
          <p:cNvSpPr/>
          <p:nvPr/>
        </p:nvSpPr>
        <p:spPr>
          <a:xfrm>
            <a:off x="7010400" y="3634450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" name="Oval 224"/>
          <p:cNvSpPr/>
          <p:nvPr/>
        </p:nvSpPr>
        <p:spPr>
          <a:xfrm>
            <a:off x="7315200" y="3634450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6" name="Oval 225"/>
          <p:cNvSpPr/>
          <p:nvPr/>
        </p:nvSpPr>
        <p:spPr>
          <a:xfrm>
            <a:off x="7620000" y="3634450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7" name="Oval 226"/>
          <p:cNvSpPr/>
          <p:nvPr/>
        </p:nvSpPr>
        <p:spPr>
          <a:xfrm>
            <a:off x="7924800" y="3634450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8" name="Straight Connector 227"/>
          <p:cNvCxnSpPr/>
          <p:nvPr/>
        </p:nvCxnSpPr>
        <p:spPr>
          <a:xfrm rot="5400000">
            <a:off x="6164580" y="1737070"/>
            <a:ext cx="77724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Oval 228"/>
          <p:cNvSpPr/>
          <p:nvPr/>
        </p:nvSpPr>
        <p:spPr>
          <a:xfrm>
            <a:off x="6400800" y="140732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6400800" y="171212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1" name="Straight Connector 230"/>
          <p:cNvCxnSpPr/>
          <p:nvPr/>
        </p:nvCxnSpPr>
        <p:spPr>
          <a:xfrm rot="5400000">
            <a:off x="6469380" y="1737070"/>
            <a:ext cx="77724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Oval 231"/>
          <p:cNvSpPr/>
          <p:nvPr/>
        </p:nvSpPr>
        <p:spPr>
          <a:xfrm>
            <a:off x="6705600" y="140732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6705600" y="171212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4" name="Straight Connector 233"/>
          <p:cNvCxnSpPr/>
          <p:nvPr/>
        </p:nvCxnSpPr>
        <p:spPr>
          <a:xfrm rot="5400000">
            <a:off x="6774180" y="1737070"/>
            <a:ext cx="77724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Oval 234"/>
          <p:cNvSpPr/>
          <p:nvPr/>
        </p:nvSpPr>
        <p:spPr>
          <a:xfrm>
            <a:off x="7010400" y="140732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7010400" y="171212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7" name="Straight Connector 236"/>
          <p:cNvCxnSpPr/>
          <p:nvPr/>
        </p:nvCxnSpPr>
        <p:spPr>
          <a:xfrm rot="5400000">
            <a:off x="7078980" y="1737070"/>
            <a:ext cx="77724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Oval 237"/>
          <p:cNvSpPr/>
          <p:nvPr/>
        </p:nvSpPr>
        <p:spPr>
          <a:xfrm>
            <a:off x="7315200" y="140732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7315200" y="171212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0" name="Straight Connector 239"/>
          <p:cNvCxnSpPr/>
          <p:nvPr/>
        </p:nvCxnSpPr>
        <p:spPr>
          <a:xfrm rot="5400000">
            <a:off x="7383780" y="1737070"/>
            <a:ext cx="77724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Oval 240"/>
          <p:cNvSpPr/>
          <p:nvPr/>
        </p:nvSpPr>
        <p:spPr>
          <a:xfrm>
            <a:off x="7620000" y="140732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7620000" y="171212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3" name="Straight Connector 242"/>
          <p:cNvCxnSpPr/>
          <p:nvPr/>
        </p:nvCxnSpPr>
        <p:spPr>
          <a:xfrm rot="5400000">
            <a:off x="7688580" y="1737070"/>
            <a:ext cx="77724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Oval 243"/>
          <p:cNvSpPr/>
          <p:nvPr/>
        </p:nvSpPr>
        <p:spPr>
          <a:xfrm>
            <a:off x="7924800" y="140732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>
            <a:off x="7924800" y="171212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6400800" y="2093127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7" name="Oval 246"/>
          <p:cNvSpPr/>
          <p:nvPr/>
        </p:nvSpPr>
        <p:spPr>
          <a:xfrm>
            <a:off x="6705600" y="2093127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8" name="Oval 247"/>
          <p:cNvSpPr/>
          <p:nvPr/>
        </p:nvSpPr>
        <p:spPr>
          <a:xfrm>
            <a:off x="7010400" y="2093127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9" name="Oval 248"/>
          <p:cNvSpPr/>
          <p:nvPr/>
        </p:nvSpPr>
        <p:spPr>
          <a:xfrm>
            <a:off x="7315200" y="2093127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0" name="Oval 249"/>
          <p:cNvSpPr/>
          <p:nvPr/>
        </p:nvSpPr>
        <p:spPr>
          <a:xfrm>
            <a:off x="7620000" y="2093127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1" name="Oval 250"/>
          <p:cNvSpPr/>
          <p:nvPr/>
        </p:nvSpPr>
        <p:spPr>
          <a:xfrm>
            <a:off x="7924800" y="2093127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334"/>
          <p:cNvGrpSpPr/>
          <p:nvPr/>
        </p:nvGrpSpPr>
        <p:grpSpPr>
          <a:xfrm>
            <a:off x="3581401" y="4114800"/>
            <a:ext cx="1752599" cy="287477"/>
            <a:chOff x="3581401" y="4114800"/>
            <a:chExt cx="1752599" cy="287477"/>
          </a:xfrm>
        </p:grpSpPr>
        <p:cxnSp>
          <p:nvCxnSpPr>
            <p:cNvPr id="278" name="Straight Connector 277"/>
            <p:cNvCxnSpPr/>
            <p:nvPr/>
          </p:nvCxnSpPr>
          <p:spPr>
            <a:xfrm rot="16200000" flipV="1">
              <a:off x="3551962" y="4144239"/>
              <a:ext cx="287477" cy="228600"/>
            </a:xfrm>
            <a:prstGeom prst="line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 rot="16200000" flipV="1">
              <a:off x="3856761" y="4144239"/>
              <a:ext cx="287477" cy="228600"/>
            </a:xfrm>
            <a:prstGeom prst="line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 rot="16200000" flipV="1">
              <a:off x="4161561" y="4144239"/>
              <a:ext cx="287477" cy="228600"/>
            </a:xfrm>
            <a:prstGeom prst="line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 rot="16200000" flipV="1">
              <a:off x="4466361" y="4144239"/>
              <a:ext cx="287477" cy="228600"/>
            </a:xfrm>
            <a:prstGeom prst="line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 rot="16200000" flipV="1">
              <a:off x="4771161" y="4144239"/>
              <a:ext cx="287477" cy="228600"/>
            </a:xfrm>
            <a:prstGeom prst="line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16200000" flipV="1">
              <a:off x="5075961" y="4144239"/>
              <a:ext cx="287477" cy="228600"/>
            </a:xfrm>
            <a:prstGeom prst="line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2" name="TextBox 251"/>
          <p:cNvSpPr txBox="1"/>
          <p:nvPr/>
        </p:nvSpPr>
        <p:spPr>
          <a:xfrm>
            <a:off x="3509243" y="5943600"/>
            <a:ext cx="2129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Our Proposal</a:t>
            </a:r>
          </a:p>
        </p:txBody>
      </p:sp>
      <p:grpSp>
        <p:nvGrpSpPr>
          <p:cNvPr id="3" name="Group 336"/>
          <p:cNvGrpSpPr/>
          <p:nvPr/>
        </p:nvGrpSpPr>
        <p:grpSpPr>
          <a:xfrm>
            <a:off x="3657600" y="4419600"/>
            <a:ext cx="1828800" cy="777240"/>
            <a:chOff x="3657600" y="4419600"/>
            <a:chExt cx="1828800" cy="777240"/>
          </a:xfrm>
        </p:grpSpPr>
        <p:cxnSp>
          <p:nvCxnSpPr>
            <p:cNvPr id="253" name="Straight Connector 252"/>
            <p:cNvCxnSpPr/>
            <p:nvPr/>
          </p:nvCxnSpPr>
          <p:spPr>
            <a:xfrm rot="5400000">
              <a:off x="3421380" y="480822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4" name="Oval 253"/>
            <p:cNvSpPr/>
            <p:nvPr/>
          </p:nvSpPr>
          <p:spPr>
            <a:xfrm>
              <a:off x="3657600" y="44784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/>
            <p:nvPr/>
          </p:nvSpPr>
          <p:spPr>
            <a:xfrm>
              <a:off x="3657600" y="47832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6" name="Straight Connector 255"/>
            <p:cNvCxnSpPr/>
            <p:nvPr/>
          </p:nvCxnSpPr>
          <p:spPr>
            <a:xfrm rot="5400000">
              <a:off x="3726180" y="480822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Oval 256"/>
            <p:cNvSpPr/>
            <p:nvPr/>
          </p:nvSpPr>
          <p:spPr>
            <a:xfrm>
              <a:off x="3962400" y="44784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/>
            <p:cNvSpPr/>
            <p:nvPr/>
          </p:nvSpPr>
          <p:spPr>
            <a:xfrm>
              <a:off x="3962400" y="47832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9" name="Straight Connector 258"/>
            <p:cNvCxnSpPr/>
            <p:nvPr/>
          </p:nvCxnSpPr>
          <p:spPr>
            <a:xfrm rot="5400000">
              <a:off x="4030980" y="480822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Oval 259"/>
            <p:cNvSpPr/>
            <p:nvPr/>
          </p:nvSpPr>
          <p:spPr>
            <a:xfrm>
              <a:off x="4267200" y="44784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/>
            <p:nvPr/>
          </p:nvSpPr>
          <p:spPr>
            <a:xfrm>
              <a:off x="4267200" y="47832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2" name="Straight Connector 261"/>
            <p:cNvCxnSpPr/>
            <p:nvPr/>
          </p:nvCxnSpPr>
          <p:spPr>
            <a:xfrm rot="5400000">
              <a:off x="4335780" y="480822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Oval 262"/>
            <p:cNvSpPr/>
            <p:nvPr/>
          </p:nvSpPr>
          <p:spPr>
            <a:xfrm>
              <a:off x="4572000" y="44784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4572000" y="47832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5" name="Straight Connector 264"/>
            <p:cNvCxnSpPr/>
            <p:nvPr/>
          </p:nvCxnSpPr>
          <p:spPr>
            <a:xfrm rot="5400000">
              <a:off x="4640580" y="480822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65"/>
            <p:cNvSpPr/>
            <p:nvPr/>
          </p:nvSpPr>
          <p:spPr>
            <a:xfrm>
              <a:off x="4876800" y="44784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/>
            <p:nvPr/>
          </p:nvSpPr>
          <p:spPr>
            <a:xfrm>
              <a:off x="4876800" y="47832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8" name="Straight Connector 267"/>
            <p:cNvCxnSpPr/>
            <p:nvPr/>
          </p:nvCxnSpPr>
          <p:spPr>
            <a:xfrm rot="5400000">
              <a:off x="4945380" y="480822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9" name="Oval 268"/>
            <p:cNvSpPr/>
            <p:nvPr/>
          </p:nvSpPr>
          <p:spPr>
            <a:xfrm>
              <a:off x="5181600" y="44784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/>
            <p:nvPr/>
          </p:nvSpPr>
          <p:spPr>
            <a:xfrm>
              <a:off x="5181600" y="47832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337"/>
          <p:cNvGrpSpPr/>
          <p:nvPr/>
        </p:nvGrpSpPr>
        <p:grpSpPr>
          <a:xfrm>
            <a:off x="3657600" y="5164277"/>
            <a:ext cx="1828800" cy="762000"/>
            <a:chOff x="3657600" y="5164277"/>
            <a:chExt cx="1828800" cy="762000"/>
          </a:xfrm>
        </p:grpSpPr>
        <p:sp>
          <p:nvSpPr>
            <p:cNvPr id="271" name="Oval 270"/>
            <p:cNvSpPr/>
            <p:nvPr/>
          </p:nvSpPr>
          <p:spPr>
            <a:xfrm>
              <a:off x="3657600" y="516427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" name="Oval 271"/>
            <p:cNvSpPr/>
            <p:nvPr/>
          </p:nvSpPr>
          <p:spPr>
            <a:xfrm>
              <a:off x="3962400" y="516427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" name="Oval 272"/>
            <p:cNvSpPr/>
            <p:nvPr/>
          </p:nvSpPr>
          <p:spPr>
            <a:xfrm>
              <a:off x="4267200" y="516427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4" name="Oval 273"/>
            <p:cNvSpPr/>
            <p:nvPr/>
          </p:nvSpPr>
          <p:spPr>
            <a:xfrm>
              <a:off x="4572000" y="516427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5" name="Oval 274"/>
            <p:cNvSpPr/>
            <p:nvPr/>
          </p:nvSpPr>
          <p:spPr>
            <a:xfrm>
              <a:off x="4876800" y="516427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" name="Oval 275"/>
            <p:cNvSpPr/>
            <p:nvPr/>
          </p:nvSpPr>
          <p:spPr>
            <a:xfrm>
              <a:off x="5181600" y="516427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335"/>
          <p:cNvGrpSpPr/>
          <p:nvPr/>
        </p:nvGrpSpPr>
        <p:grpSpPr>
          <a:xfrm>
            <a:off x="3657600" y="2673724"/>
            <a:ext cx="1828800" cy="1371600"/>
            <a:chOff x="3657600" y="2743200"/>
            <a:chExt cx="1828800" cy="1371600"/>
          </a:xfrm>
        </p:grpSpPr>
        <p:cxnSp>
          <p:nvCxnSpPr>
            <p:cNvPr id="284" name="Straight Connector 283"/>
            <p:cNvCxnSpPr/>
            <p:nvPr/>
          </p:nvCxnSpPr>
          <p:spPr>
            <a:xfrm rot="5400000">
              <a:off x="3124200" y="3429000"/>
              <a:ext cx="137160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Oval 284"/>
            <p:cNvSpPr/>
            <p:nvPr/>
          </p:nvSpPr>
          <p:spPr>
            <a:xfrm>
              <a:off x="3657600" y="28498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/>
            <p:nvPr/>
          </p:nvSpPr>
          <p:spPr>
            <a:xfrm>
              <a:off x="3657600" y="31546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>
              <a:off x="3657600" y="34594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" name="Oval 287"/>
            <p:cNvSpPr/>
            <p:nvPr/>
          </p:nvSpPr>
          <p:spPr>
            <a:xfrm>
              <a:off x="3657600" y="37642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1" name="Straight Connector 290"/>
            <p:cNvCxnSpPr/>
            <p:nvPr/>
          </p:nvCxnSpPr>
          <p:spPr>
            <a:xfrm rot="5400000">
              <a:off x="3429000" y="3429000"/>
              <a:ext cx="137160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Oval 291"/>
            <p:cNvSpPr/>
            <p:nvPr/>
          </p:nvSpPr>
          <p:spPr>
            <a:xfrm>
              <a:off x="3962400" y="28498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/>
            <p:cNvSpPr/>
            <p:nvPr/>
          </p:nvSpPr>
          <p:spPr>
            <a:xfrm>
              <a:off x="3962400" y="31546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/>
            <p:cNvSpPr/>
            <p:nvPr/>
          </p:nvSpPr>
          <p:spPr>
            <a:xfrm>
              <a:off x="3962400" y="34594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" name="Oval 294"/>
            <p:cNvSpPr/>
            <p:nvPr/>
          </p:nvSpPr>
          <p:spPr>
            <a:xfrm>
              <a:off x="3962400" y="37642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8" name="Straight Connector 297"/>
            <p:cNvCxnSpPr/>
            <p:nvPr/>
          </p:nvCxnSpPr>
          <p:spPr>
            <a:xfrm rot="5400000">
              <a:off x="3733800" y="3429000"/>
              <a:ext cx="137160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9" name="Oval 298"/>
            <p:cNvSpPr/>
            <p:nvPr/>
          </p:nvSpPr>
          <p:spPr>
            <a:xfrm>
              <a:off x="4267200" y="28498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/>
            <p:cNvSpPr/>
            <p:nvPr/>
          </p:nvSpPr>
          <p:spPr>
            <a:xfrm>
              <a:off x="4267200" y="31546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/>
            <p:cNvSpPr/>
            <p:nvPr/>
          </p:nvSpPr>
          <p:spPr>
            <a:xfrm>
              <a:off x="4267200" y="34594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2" name="Oval 301"/>
            <p:cNvSpPr/>
            <p:nvPr/>
          </p:nvSpPr>
          <p:spPr>
            <a:xfrm>
              <a:off x="4267200" y="37642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5" name="Straight Connector 304"/>
            <p:cNvCxnSpPr/>
            <p:nvPr/>
          </p:nvCxnSpPr>
          <p:spPr>
            <a:xfrm rot="5400000">
              <a:off x="4038600" y="3429000"/>
              <a:ext cx="137160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Oval 305"/>
            <p:cNvSpPr/>
            <p:nvPr/>
          </p:nvSpPr>
          <p:spPr>
            <a:xfrm>
              <a:off x="4572000" y="28498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/>
            <p:cNvSpPr/>
            <p:nvPr/>
          </p:nvSpPr>
          <p:spPr>
            <a:xfrm>
              <a:off x="4572000" y="31546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/>
            <p:cNvSpPr/>
            <p:nvPr/>
          </p:nvSpPr>
          <p:spPr>
            <a:xfrm>
              <a:off x="4572000" y="34594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9" name="Oval 308"/>
            <p:cNvSpPr/>
            <p:nvPr/>
          </p:nvSpPr>
          <p:spPr>
            <a:xfrm>
              <a:off x="4572000" y="37642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2" name="Straight Connector 311"/>
            <p:cNvCxnSpPr/>
            <p:nvPr/>
          </p:nvCxnSpPr>
          <p:spPr>
            <a:xfrm rot="5400000">
              <a:off x="4343400" y="3429000"/>
              <a:ext cx="137160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Oval 312"/>
            <p:cNvSpPr/>
            <p:nvPr/>
          </p:nvSpPr>
          <p:spPr>
            <a:xfrm>
              <a:off x="4876800" y="28498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4876800" y="31546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4876800" y="34594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6" name="Oval 315"/>
            <p:cNvSpPr/>
            <p:nvPr/>
          </p:nvSpPr>
          <p:spPr>
            <a:xfrm>
              <a:off x="4876800" y="37642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9" name="Straight Connector 318"/>
            <p:cNvCxnSpPr/>
            <p:nvPr/>
          </p:nvCxnSpPr>
          <p:spPr>
            <a:xfrm rot="5400000">
              <a:off x="4648200" y="3429000"/>
              <a:ext cx="137160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Oval 319"/>
            <p:cNvSpPr/>
            <p:nvPr/>
          </p:nvSpPr>
          <p:spPr>
            <a:xfrm>
              <a:off x="5181600" y="28498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/>
            <p:cNvSpPr/>
            <p:nvPr/>
          </p:nvSpPr>
          <p:spPr>
            <a:xfrm>
              <a:off x="5181600" y="31546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/>
            <p:cNvSpPr/>
            <p:nvPr/>
          </p:nvSpPr>
          <p:spPr>
            <a:xfrm>
              <a:off x="5181600" y="34594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3" name="Oval 322"/>
            <p:cNvSpPr/>
            <p:nvPr/>
          </p:nvSpPr>
          <p:spPr>
            <a:xfrm>
              <a:off x="5181600" y="37642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333"/>
          <p:cNvGrpSpPr/>
          <p:nvPr/>
        </p:nvGrpSpPr>
        <p:grpSpPr>
          <a:xfrm>
            <a:off x="3810000" y="4114800"/>
            <a:ext cx="1524794" cy="305594"/>
            <a:chOff x="3810000" y="4114800"/>
            <a:chExt cx="1524794" cy="305594"/>
          </a:xfrm>
        </p:grpSpPr>
        <p:cxnSp>
          <p:nvCxnSpPr>
            <p:cNvPr id="327" name="Straight Arrow Connector 326"/>
            <p:cNvCxnSpPr/>
            <p:nvPr/>
          </p:nvCxnSpPr>
          <p:spPr>
            <a:xfrm rot="5400000" flipH="1" flipV="1">
              <a:off x="5181600" y="4267200"/>
              <a:ext cx="304800" cy="1588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/>
            <p:cNvCxnSpPr/>
            <p:nvPr/>
          </p:nvCxnSpPr>
          <p:spPr>
            <a:xfrm rot="5400000" flipH="1" flipV="1">
              <a:off x="3658394" y="4266406"/>
              <a:ext cx="304800" cy="1588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Arrow Connector 328"/>
            <p:cNvCxnSpPr/>
            <p:nvPr/>
          </p:nvCxnSpPr>
          <p:spPr>
            <a:xfrm rot="5400000" flipH="1" flipV="1">
              <a:off x="3961605" y="4266406"/>
              <a:ext cx="304800" cy="1588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Arrow Connector 329"/>
            <p:cNvCxnSpPr/>
            <p:nvPr/>
          </p:nvCxnSpPr>
          <p:spPr>
            <a:xfrm rot="5400000" flipH="1" flipV="1">
              <a:off x="4266406" y="4266406"/>
              <a:ext cx="304800" cy="1588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Arrow Connector 330"/>
            <p:cNvCxnSpPr/>
            <p:nvPr/>
          </p:nvCxnSpPr>
          <p:spPr>
            <a:xfrm rot="5400000" flipH="1" flipV="1">
              <a:off x="4571206" y="4266406"/>
              <a:ext cx="304800" cy="1588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Arrow Connector 331"/>
            <p:cNvCxnSpPr/>
            <p:nvPr/>
          </p:nvCxnSpPr>
          <p:spPr>
            <a:xfrm rot="5400000" flipH="1" flipV="1">
              <a:off x="4876006" y="4266406"/>
              <a:ext cx="304800" cy="1588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7" name="Slide Number Placeholder 19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8" name="Group 303"/>
          <p:cNvGrpSpPr/>
          <p:nvPr/>
        </p:nvGrpSpPr>
        <p:grpSpPr>
          <a:xfrm>
            <a:off x="3766791" y="4045324"/>
            <a:ext cx="1606334" cy="389572"/>
            <a:chOff x="3766791" y="4045324"/>
            <a:chExt cx="1606334" cy="389572"/>
          </a:xfrm>
        </p:grpSpPr>
        <p:sp>
          <p:nvSpPr>
            <p:cNvPr id="198" name="Oval 197"/>
            <p:cNvSpPr/>
            <p:nvPr/>
          </p:nvSpPr>
          <p:spPr>
            <a:xfrm>
              <a:off x="3766791" y="4357539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3772296" y="4050891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4078944" y="4351972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4084449" y="4045324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4378239" y="4358696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4383744" y="4052048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/>
            <p:nvPr/>
          </p:nvSpPr>
          <p:spPr>
            <a:xfrm>
              <a:off x="4688544" y="4358696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/>
            <p:nvPr/>
          </p:nvSpPr>
          <p:spPr>
            <a:xfrm>
              <a:off x="4694049" y="4052048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/>
            <p:nvPr/>
          </p:nvSpPr>
          <p:spPr>
            <a:xfrm>
              <a:off x="4986620" y="4358696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/>
            <p:cNvSpPr/>
            <p:nvPr/>
          </p:nvSpPr>
          <p:spPr>
            <a:xfrm>
              <a:off x="4992125" y="4052048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/>
            <p:cNvSpPr/>
            <p:nvPr/>
          </p:nvSpPr>
          <p:spPr>
            <a:xfrm>
              <a:off x="5291420" y="4358696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/>
            <p:cNvSpPr/>
            <p:nvPr/>
          </p:nvSpPr>
          <p:spPr>
            <a:xfrm>
              <a:off x="5296925" y="4052048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4" name="Rectangle 303"/>
          <p:cNvSpPr/>
          <p:nvPr/>
        </p:nvSpPr>
        <p:spPr>
          <a:xfrm>
            <a:off x="838200" y="2743200"/>
            <a:ext cx="1905000" cy="304800"/>
          </a:xfrm>
          <a:prstGeom prst="rect">
            <a:avLst/>
          </a:prstGeom>
          <a:solidFill>
            <a:srgbClr val="969696"/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10" name="TextBox 309"/>
          <p:cNvSpPr txBox="1"/>
          <p:nvPr/>
        </p:nvSpPr>
        <p:spPr>
          <a:xfrm>
            <a:off x="2362200" y="1905000"/>
            <a:ext cx="2180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Low area cost</a:t>
            </a:r>
          </a:p>
        </p:txBody>
      </p:sp>
      <p:cxnSp>
        <p:nvCxnSpPr>
          <p:cNvPr id="317" name="Shape 316"/>
          <p:cNvCxnSpPr>
            <a:stCxn id="310" idx="1"/>
            <a:endCxn id="304" idx="0"/>
          </p:cNvCxnSpPr>
          <p:nvPr/>
        </p:nvCxnSpPr>
        <p:spPr>
          <a:xfrm rot="10800000" flipV="1">
            <a:off x="1790700" y="2166610"/>
            <a:ext cx="571500" cy="576590"/>
          </a:xfrm>
          <a:prstGeom prst="curvedConnector2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17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/>
      <p:bldP spid="304" grpId="0" animBg="1"/>
      <p:bldP spid="3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Tiered-Latency DRAM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71801" y="3048000"/>
            <a:ext cx="1752599" cy="287477"/>
            <a:chOff x="3581401" y="4114800"/>
            <a:chExt cx="1752599" cy="287477"/>
          </a:xfrm>
        </p:grpSpPr>
        <p:cxnSp>
          <p:nvCxnSpPr>
            <p:cNvPr id="5" name="Straight Connector 4"/>
            <p:cNvCxnSpPr/>
            <p:nvPr/>
          </p:nvCxnSpPr>
          <p:spPr>
            <a:xfrm rot="16200000" flipV="1">
              <a:off x="3551962" y="4144239"/>
              <a:ext cx="287477" cy="228600"/>
            </a:xfrm>
            <a:prstGeom prst="line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V="1">
              <a:off x="3856761" y="4144239"/>
              <a:ext cx="287477" cy="228600"/>
            </a:xfrm>
            <a:prstGeom prst="line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 flipV="1">
              <a:off x="4161561" y="4144239"/>
              <a:ext cx="287477" cy="228600"/>
            </a:xfrm>
            <a:prstGeom prst="line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 flipV="1">
              <a:off x="4466361" y="4144239"/>
              <a:ext cx="287477" cy="228600"/>
            </a:xfrm>
            <a:prstGeom prst="line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4771161" y="4144239"/>
              <a:ext cx="287477" cy="228600"/>
            </a:xfrm>
            <a:prstGeom prst="line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V="1">
              <a:off x="5075961" y="4144239"/>
              <a:ext cx="287477" cy="228600"/>
            </a:xfrm>
            <a:prstGeom prst="line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048000" y="3352800"/>
            <a:ext cx="1828800" cy="777240"/>
            <a:chOff x="3657600" y="4419600"/>
            <a:chExt cx="1828800" cy="777240"/>
          </a:xfrm>
        </p:grpSpPr>
        <p:cxnSp>
          <p:nvCxnSpPr>
            <p:cNvPr id="12" name="Straight Connector 11"/>
            <p:cNvCxnSpPr/>
            <p:nvPr/>
          </p:nvCxnSpPr>
          <p:spPr>
            <a:xfrm rot="5400000">
              <a:off x="3421380" y="480822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3657600" y="44784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657600" y="47832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3726180" y="480822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3962400" y="44784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962400" y="47832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5400000">
              <a:off x="4030980" y="480822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4267200" y="44784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267200" y="47832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5400000">
              <a:off x="4335780" y="480822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4572000" y="44784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572000" y="47832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>
              <a:off x="4640580" y="480822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4876800" y="44784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876800" y="47832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>
              <a:off x="4945380" y="480822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5181600" y="44784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181600" y="47832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048000" y="4097477"/>
            <a:ext cx="1828800" cy="762000"/>
            <a:chOff x="3657600" y="5164277"/>
            <a:chExt cx="1828800" cy="762000"/>
          </a:xfrm>
        </p:grpSpPr>
        <p:sp>
          <p:nvSpPr>
            <p:cNvPr id="31" name="Oval 30"/>
            <p:cNvSpPr/>
            <p:nvPr/>
          </p:nvSpPr>
          <p:spPr>
            <a:xfrm>
              <a:off x="3657600" y="516427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3962400" y="516427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4267200" y="516427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4572000" y="516427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4876800" y="516427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5181600" y="516427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048000" y="1649506"/>
            <a:ext cx="1828800" cy="1371600"/>
            <a:chOff x="3657600" y="2743200"/>
            <a:chExt cx="1828800" cy="1371600"/>
          </a:xfrm>
        </p:grpSpPr>
        <p:cxnSp>
          <p:nvCxnSpPr>
            <p:cNvPr id="38" name="Straight Connector 37"/>
            <p:cNvCxnSpPr/>
            <p:nvPr/>
          </p:nvCxnSpPr>
          <p:spPr>
            <a:xfrm rot="5400000">
              <a:off x="3124200" y="3429000"/>
              <a:ext cx="137160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657600" y="28498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657600" y="31546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657600" y="34594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3657600" y="37642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 rot="5400000">
              <a:off x="3429000" y="3429000"/>
              <a:ext cx="137160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3962400" y="28498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3962400" y="31546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3962400" y="34594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3962400" y="37642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 rot="5400000">
              <a:off x="3733800" y="3429000"/>
              <a:ext cx="137160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4267200" y="28498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267200" y="31546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4267200" y="34594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4267200" y="37642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4038600" y="3429000"/>
              <a:ext cx="137160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4572000" y="28498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572000" y="31546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572000" y="34594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4572000" y="37642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/>
            <p:nvPr/>
          </p:nvCxnSpPr>
          <p:spPr>
            <a:xfrm rot="5400000">
              <a:off x="4343400" y="3429000"/>
              <a:ext cx="137160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4876800" y="28498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876800" y="31546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876800" y="34594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4876800" y="37642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/>
            <p:nvPr/>
          </p:nvCxnSpPr>
          <p:spPr>
            <a:xfrm rot="5400000">
              <a:off x="4648200" y="3429000"/>
              <a:ext cx="137160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5181600" y="28498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5181600" y="31546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181600" y="34594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5181600" y="37642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200400" y="3048000"/>
            <a:ext cx="1524794" cy="305594"/>
            <a:chOff x="3810000" y="4114800"/>
            <a:chExt cx="1524794" cy="305594"/>
          </a:xfrm>
        </p:grpSpPr>
        <p:cxnSp>
          <p:nvCxnSpPr>
            <p:cNvPr id="69" name="Straight Arrow Connector 68"/>
            <p:cNvCxnSpPr/>
            <p:nvPr/>
          </p:nvCxnSpPr>
          <p:spPr>
            <a:xfrm rot="5400000" flipH="1" flipV="1">
              <a:off x="5181600" y="4267200"/>
              <a:ext cx="304800" cy="1588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5400000" flipH="1" flipV="1">
              <a:off x="3658394" y="4266406"/>
              <a:ext cx="304800" cy="1588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5400000" flipH="1" flipV="1">
              <a:off x="3961605" y="4266406"/>
              <a:ext cx="304800" cy="1588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5400000" flipH="1" flipV="1">
              <a:off x="4266406" y="4266406"/>
              <a:ext cx="304800" cy="1588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rot="5400000" flipH="1" flipV="1">
              <a:off x="4571206" y="4266406"/>
              <a:ext cx="304800" cy="1588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rot="5400000" flipH="1" flipV="1">
              <a:off x="4876006" y="4266406"/>
              <a:ext cx="304800" cy="1588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487583" y="3429000"/>
            <a:ext cx="2255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Near Segment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33400" y="2133600"/>
            <a:ext cx="200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Far Segment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105400" y="3360003"/>
            <a:ext cx="30162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+ Lower access latency</a:t>
            </a:r>
          </a:p>
          <a:p>
            <a:r>
              <a:rPr lang="en-US" sz="2400" dirty="0"/>
              <a:t>+ Lower energy/access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105400" y="1988403"/>
            <a:ext cx="30766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 Higher access latency</a:t>
            </a:r>
          </a:p>
          <a:p>
            <a:r>
              <a:rPr lang="en-US" sz="2400" dirty="0"/>
              <a:t>- Higher energy/access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33400" y="5486400"/>
            <a:ext cx="8001000" cy="762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Map frequently accessed data to near segment</a:t>
            </a:r>
          </a:p>
        </p:txBody>
      </p:sp>
      <p:sp>
        <p:nvSpPr>
          <p:cNvPr id="80" name="Slide Number Placeholder 7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81" name="Group 303"/>
          <p:cNvGrpSpPr/>
          <p:nvPr/>
        </p:nvGrpSpPr>
        <p:grpSpPr>
          <a:xfrm>
            <a:off x="3164541" y="2999087"/>
            <a:ext cx="1606334" cy="389572"/>
            <a:chOff x="3766791" y="4045324"/>
            <a:chExt cx="1606334" cy="389572"/>
          </a:xfrm>
        </p:grpSpPr>
        <p:sp>
          <p:nvSpPr>
            <p:cNvPr id="82" name="Oval 81"/>
            <p:cNvSpPr/>
            <p:nvPr/>
          </p:nvSpPr>
          <p:spPr>
            <a:xfrm>
              <a:off x="3766791" y="4357539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3772296" y="4050891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4078944" y="4351972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4084449" y="4045324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4378239" y="4358696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4383744" y="4052048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4688544" y="4358696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4694049" y="4052048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4986620" y="4358696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4992125" y="4052048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291420" y="4358696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5296925" y="4052048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915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457200" y="2286000"/>
          <a:ext cx="3886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572000" y="2286000"/>
          <a:ext cx="411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Oval 8"/>
          <p:cNvSpPr/>
          <p:nvPr/>
        </p:nvSpPr>
        <p:spPr>
          <a:xfrm>
            <a:off x="2514600" y="2590800"/>
            <a:ext cx="1295400" cy="609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19400" y="2057400"/>
            <a:ext cx="80663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12%</a:t>
            </a:r>
          </a:p>
        </p:txBody>
      </p:sp>
      <p:sp>
        <p:nvSpPr>
          <p:cNvPr id="11" name="Oval 10"/>
          <p:cNvSpPr/>
          <p:nvPr/>
        </p:nvSpPr>
        <p:spPr>
          <a:xfrm>
            <a:off x="6781800" y="2895600"/>
            <a:ext cx="1295400" cy="1143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10400" y="2296180"/>
            <a:ext cx="80663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23%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43000" y="1490990"/>
            <a:ext cx="3048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47800" y="1381780"/>
            <a:ext cx="2895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Commodity DRAM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53256" y="1490990"/>
            <a:ext cx="3048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258056" y="1381780"/>
            <a:ext cx="3348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Tiered-Latency DRAM</a:t>
            </a:r>
          </a:p>
        </p:txBody>
      </p:sp>
    </p:spTree>
    <p:extLst>
      <p:ext uri="{BB962C8B-B14F-4D97-AF65-F5344CB8AC3E}">
        <p14:creationId xmlns:p14="http://schemas.microsoft.com/office/powerpoint/2010/main" val="1049996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257800"/>
          </a:xfrm>
        </p:spPr>
        <p:txBody>
          <a:bodyPr>
            <a:normAutofit lnSpcReduction="10000"/>
          </a:bodyPr>
          <a:lstStyle/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>What is DRAM?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3600" dirty="0"/>
              <a:t>DRAM Internal Organization</a:t>
            </a:r>
          </a:p>
          <a:p>
            <a:pPr marL="914400" lvl="1" indent="-514350">
              <a:spcBef>
                <a:spcPts val="1200"/>
              </a:spcBef>
            </a:pPr>
            <a:r>
              <a:rPr lang="en-US" dirty="0"/>
              <a:t>DRAM Cell</a:t>
            </a:r>
          </a:p>
          <a:p>
            <a:pPr marL="914400" lvl="1" indent="-514350">
              <a:spcBef>
                <a:spcPts val="1200"/>
              </a:spcBef>
            </a:pPr>
            <a:r>
              <a:rPr lang="en-US" dirty="0"/>
              <a:t>DRAM Array</a:t>
            </a:r>
          </a:p>
          <a:p>
            <a:pPr marL="914400" lvl="1" indent="-514350">
              <a:spcBef>
                <a:spcPts val="1200"/>
              </a:spcBef>
            </a:pPr>
            <a:r>
              <a:rPr lang="en-US" dirty="0"/>
              <a:t>DRAM Bank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>Problems and Solutions</a:t>
            </a:r>
          </a:p>
          <a:p>
            <a:pPr marL="914400" lvl="1" indent="-514350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Latency (Tiered-Latency DRAM, HPCA 2013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Adaptive-Latency DRAM, HPCA 2015)</a:t>
            </a:r>
          </a:p>
          <a:p>
            <a:pPr marL="914400" lvl="1" indent="-514350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Parallelism (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Subarray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-level Parallelism, ISCA 2012)</a:t>
            </a:r>
          </a:p>
          <a:p>
            <a:pPr marL="914400" lvl="1" indent="-514350">
              <a:spcBef>
                <a:spcPts val="3000"/>
              </a:spcBef>
            </a:pPr>
            <a:endParaRPr lang="en-US" dirty="0"/>
          </a:p>
          <a:p>
            <a:pPr>
              <a:spcBef>
                <a:spcPts val="3000"/>
              </a:spcBef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2133600"/>
            <a:ext cx="8229600" cy="685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21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686800" cy="1924051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+mj-lt"/>
              </a:rPr>
              <a:t>Tiered-Latency DRAM:</a:t>
            </a:r>
            <a:br>
              <a:rPr lang="en-US" sz="4000" dirty="0">
                <a:latin typeface="+mj-lt"/>
              </a:rPr>
            </a:br>
            <a:r>
              <a:rPr lang="en-US" sz="4000" dirty="0">
                <a:latin typeface="+mj-lt"/>
              </a:rPr>
              <a:t>A Low Latency and Low Cost DRAM Architecture</a:t>
            </a:r>
            <a:endParaRPr lang="en-US" sz="4000" b="0" i="1" dirty="0">
              <a:latin typeface="+mj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3200400"/>
            <a:ext cx="8077200" cy="1295400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Donghyuk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Lee,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Yoongu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Kim, Vivek Seshadri, </a:t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Jamie Liu, 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Lavanya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Subramanian, Onur Mutlu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000" y="62484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33400" y="4648200"/>
            <a:ext cx="80772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Published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proceedings of 19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IEEE International Symposium 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Performance Computer Architecture 2013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8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213314" y="2514951"/>
            <a:ext cx="2743200" cy="459105"/>
            <a:chOff x="4724400" y="2590800"/>
            <a:chExt cx="2743200" cy="459105"/>
          </a:xfrm>
          <a:solidFill>
            <a:schemeClr val="bg1"/>
          </a:solidFill>
        </p:grpSpPr>
        <p:sp>
          <p:nvSpPr>
            <p:cNvPr id="7" name="Oval 6"/>
            <p:cNvSpPr/>
            <p:nvPr/>
          </p:nvSpPr>
          <p:spPr>
            <a:xfrm>
              <a:off x="56388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0960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5532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010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724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1816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381000" y="152400"/>
            <a:ext cx="8915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/>
              <a:t>DRAM Stores Data as Charge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216361" y="1524000"/>
            <a:ext cx="2740153" cy="3476357"/>
            <a:chOff x="4572000" y="1524000"/>
            <a:chExt cx="2740153" cy="3476357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8" name="Straight Connector 17"/>
            <p:cNvCxnSpPr/>
            <p:nvPr/>
          </p:nvCxnSpPr>
          <p:spPr>
            <a:xfrm flipV="1">
              <a:off x="4800600" y="1524000"/>
              <a:ext cx="0" cy="2942957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DRAM"/>
            <p:cNvSpPr/>
            <p:nvPr/>
          </p:nvSpPr>
          <p:spPr>
            <a:xfrm>
              <a:off x="45720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5257800" y="1524000"/>
              <a:ext cx="0" cy="2942957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DRAM"/>
            <p:cNvSpPr/>
            <p:nvPr/>
          </p:nvSpPr>
          <p:spPr>
            <a:xfrm>
              <a:off x="50292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5718046" y="1524000"/>
              <a:ext cx="0" cy="2942957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DRAM"/>
            <p:cNvSpPr/>
            <p:nvPr/>
          </p:nvSpPr>
          <p:spPr>
            <a:xfrm>
              <a:off x="54894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6175246" y="1524000"/>
              <a:ext cx="0" cy="2942957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DRAM"/>
            <p:cNvSpPr/>
            <p:nvPr/>
          </p:nvSpPr>
          <p:spPr>
            <a:xfrm>
              <a:off x="59466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6629400" y="1524000"/>
              <a:ext cx="0" cy="2942957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DRAM"/>
            <p:cNvSpPr/>
            <p:nvPr/>
          </p:nvSpPr>
          <p:spPr>
            <a:xfrm>
              <a:off x="64008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7083553" y="1524000"/>
              <a:ext cx="0" cy="2942957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DRAM"/>
            <p:cNvSpPr/>
            <p:nvPr/>
          </p:nvSpPr>
          <p:spPr>
            <a:xfrm>
              <a:off x="6854953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216361" y="1609886"/>
            <a:ext cx="2743200" cy="916305"/>
            <a:chOff x="4572000" y="1609886"/>
            <a:chExt cx="2743200" cy="916305"/>
          </a:xfrm>
          <a:solidFill>
            <a:schemeClr val="accent6">
              <a:lumMod val="75000"/>
            </a:schemeClr>
          </a:solidFill>
        </p:grpSpPr>
        <p:sp>
          <p:nvSpPr>
            <p:cNvPr id="31" name="Oval 30"/>
            <p:cNvSpPr/>
            <p:nvPr/>
          </p:nvSpPr>
          <p:spPr>
            <a:xfrm>
              <a:off x="5486400" y="161179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486400" y="206899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943600" y="206899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400800" y="161179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400800" y="206899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858000" y="206708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5943600" y="161179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6858000" y="160988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572000" y="160988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4572000" y="206708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5029200" y="206708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029200" y="160988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216361" y="2977676"/>
            <a:ext cx="2743200" cy="1367790"/>
            <a:chOff x="4572000" y="2977676"/>
            <a:chExt cx="2743200" cy="1367790"/>
          </a:xfrm>
          <a:solidFill>
            <a:schemeClr val="accent6">
              <a:lumMod val="75000"/>
            </a:schemeClr>
          </a:solidFill>
        </p:grpSpPr>
        <p:sp>
          <p:nvSpPr>
            <p:cNvPr id="44" name="Oval 43"/>
            <p:cNvSpPr/>
            <p:nvPr/>
          </p:nvSpPr>
          <p:spPr>
            <a:xfrm>
              <a:off x="54864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9436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64008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6858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572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50292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4864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9436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64008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858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54864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59436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4008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858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4572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50292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4572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50292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224744" y="2526381"/>
            <a:ext cx="2724912" cy="440817"/>
            <a:chOff x="4583430" y="2539526"/>
            <a:chExt cx="2724912" cy="440817"/>
          </a:xfrm>
        </p:grpSpPr>
        <p:sp>
          <p:nvSpPr>
            <p:cNvPr id="63" name="Oval 62"/>
            <p:cNvSpPr/>
            <p:nvPr/>
          </p:nvSpPr>
          <p:spPr>
            <a:xfrm>
              <a:off x="54978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59550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64122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68694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45834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50406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292561" y="2969895"/>
            <a:ext cx="2592325" cy="1455581"/>
            <a:chOff x="4648200" y="2969895"/>
            <a:chExt cx="2592325" cy="1455581"/>
          </a:xfrm>
        </p:grpSpPr>
        <p:sp>
          <p:nvSpPr>
            <p:cNvPr id="70" name="Down Arrow 69"/>
            <p:cNvSpPr/>
            <p:nvPr/>
          </p:nvSpPr>
          <p:spPr>
            <a:xfrm>
              <a:off x="4648200" y="2971800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1" name="Down Arrow 70"/>
            <p:cNvSpPr/>
            <p:nvPr/>
          </p:nvSpPr>
          <p:spPr>
            <a:xfrm>
              <a:off x="5108450" y="2969895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2" name="Down Arrow 71"/>
            <p:cNvSpPr/>
            <p:nvPr/>
          </p:nvSpPr>
          <p:spPr>
            <a:xfrm>
              <a:off x="5562602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3" name="Down Arrow 72"/>
            <p:cNvSpPr/>
            <p:nvPr/>
          </p:nvSpPr>
          <p:spPr>
            <a:xfrm>
              <a:off x="6022852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" name="Down Arrow 73"/>
            <p:cNvSpPr/>
            <p:nvPr/>
          </p:nvSpPr>
          <p:spPr>
            <a:xfrm>
              <a:off x="6478523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5" name="Down Arrow 74"/>
            <p:cNvSpPr/>
            <p:nvPr/>
          </p:nvSpPr>
          <p:spPr>
            <a:xfrm>
              <a:off x="6938773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 rot="10800000">
            <a:off x="5292561" y="2971800"/>
            <a:ext cx="2592325" cy="1455581"/>
            <a:chOff x="4648200" y="2969895"/>
            <a:chExt cx="2592325" cy="1455581"/>
          </a:xfrm>
        </p:grpSpPr>
        <p:sp>
          <p:nvSpPr>
            <p:cNvPr id="77" name="Down Arrow 76"/>
            <p:cNvSpPr/>
            <p:nvPr/>
          </p:nvSpPr>
          <p:spPr>
            <a:xfrm>
              <a:off x="4648200" y="2971800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8" name="Down Arrow 77"/>
            <p:cNvSpPr/>
            <p:nvPr/>
          </p:nvSpPr>
          <p:spPr>
            <a:xfrm>
              <a:off x="5108450" y="2969895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9" name="Down Arrow 78"/>
            <p:cNvSpPr/>
            <p:nvPr/>
          </p:nvSpPr>
          <p:spPr>
            <a:xfrm>
              <a:off x="5562602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0" name="Down Arrow 79"/>
            <p:cNvSpPr/>
            <p:nvPr/>
          </p:nvSpPr>
          <p:spPr>
            <a:xfrm>
              <a:off x="6022852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1" name="Down Arrow 80"/>
            <p:cNvSpPr/>
            <p:nvPr/>
          </p:nvSpPr>
          <p:spPr>
            <a:xfrm>
              <a:off x="6478523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2" name="Down Arrow 81"/>
            <p:cNvSpPr/>
            <p:nvPr/>
          </p:nvSpPr>
          <p:spPr>
            <a:xfrm>
              <a:off x="6938773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1225301" y="3200400"/>
            <a:ext cx="3084573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+mj-lt"/>
              </a:rPr>
              <a:t>1. Sensing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219200" y="3733800"/>
            <a:ext cx="3084573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+mj-lt"/>
              </a:rPr>
              <a:t>2. Restore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224066" y="4267200"/>
            <a:ext cx="3084573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+mj-lt"/>
              </a:rPr>
              <a:t>3. </a:t>
            </a:r>
            <a:r>
              <a:rPr lang="en-US" sz="3600" dirty="0" err="1">
                <a:solidFill>
                  <a:srgbClr val="000000"/>
                </a:solidFill>
                <a:latin typeface="+mj-lt"/>
              </a:rPr>
              <a:t>Precharge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18050" y="841766"/>
            <a:ext cx="2130966" cy="1004789"/>
            <a:chOff x="6818050" y="841766"/>
            <a:chExt cx="2130966" cy="1004789"/>
          </a:xfrm>
        </p:grpSpPr>
        <p:sp>
          <p:nvSpPr>
            <p:cNvPr id="86" name="67Text"/>
            <p:cNvSpPr txBox="1"/>
            <p:nvPr/>
          </p:nvSpPr>
          <p:spPr>
            <a:xfrm>
              <a:off x="7238901" y="841766"/>
              <a:ext cx="1710115" cy="49271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i="1" dirty="0">
                  <a:solidFill>
                    <a:srgbClr val="000000"/>
                  </a:solidFill>
                  <a:latin typeface="+mj-lt"/>
                </a:rPr>
                <a:t>DRAM cell</a:t>
              </a:r>
            </a:p>
          </p:txBody>
        </p:sp>
        <p:sp>
          <p:nvSpPr>
            <p:cNvPr id="2" name="Freeform 1"/>
            <p:cNvSpPr/>
            <p:nvPr/>
          </p:nvSpPr>
          <p:spPr>
            <a:xfrm>
              <a:off x="6818050" y="1127464"/>
              <a:ext cx="443884" cy="719091"/>
            </a:xfrm>
            <a:custGeom>
              <a:avLst/>
              <a:gdLst>
                <a:gd name="connsiteX0" fmla="*/ 443884 w 443884"/>
                <a:gd name="connsiteY0" fmla="*/ 0 h 719091"/>
                <a:gd name="connsiteX1" fmla="*/ 168676 w 443884"/>
                <a:gd name="connsiteY1" fmla="*/ 186431 h 719091"/>
                <a:gd name="connsiteX2" fmla="*/ 0 w 443884"/>
                <a:gd name="connsiteY2" fmla="*/ 719091 h 71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3884" h="719091">
                  <a:moveTo>
                    <a:pt x="443884" y="0"/>
                  </a:moveTo>
                  <a:cubicBezTo>
                    <a:pt x="343270" y="33291"/>
                    <a:pt x="242657" y="66583"/>
                    <a:pt x="168676" y="186431"/>
                  </a:cubicBezTo>
                  <a:cubicBezTo>
                    <a:pt x="94695" y="306279"/>
                    <a:pt x="47347" y="512685"/>
                    <a:pt x="0" y="71909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859262" y="4811697"/>
            <a:ext cx="3089755" cy="839900"/>
            <a:chOff x="5859262" y="4811697"/>
            <a:chExt cx="3089755" cy="839900"/>
          </a:xfrm>
        </p:grpSpPr>
        <p:sp>
          <p:nvSpPr>
            <p:cNvPr id="88" name="67Text"/>
            <p:cNvSpPr txBox="1"/>
            <p:nvPr/>
          </p:nvSpPr>
          <p:spPr>
            <a:xfrm>
              <a:off x="6217248" y="5158885"/>
              <a:ext cx="2731769" cy="49271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i="1" dirty="0">
                  <a:solidFill>
                    <a:srgbClr val="000000"/>
                  </a:solidFill>
                  <a:latin typeface="+mj-lt"/>
                </a:rPr>
                <a:t>Sense amplifier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5859262" y="4811697"/>
              <a:ext cx="532660" cy="612559"/>
            </a:xfrm>
            <a:custGeom>
              <a:avLst/>
              <a:gdLst>
                <a:gd name="connsiteX0" fmla="*/ 532660 w 532660"/>
                <a:gd name="connsiteY0" fmla="*/ 612559 h 612559"/>
                <a:gd name="connsiteX1" fmla="*/ 106532 w 532660"/>
                <a:gd name="connsiteY1" fmla="*/ 390618 h 612559"/>
                <a:gd name="connsiteX2" fmla="*/ 0 w 532660"/>
                <a:gd name="connsiteY2" fmla="*/ 0 h 612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2660" h="612559">
                  <a:moveTo>
                    <a:pt x="532660" y="612559"/>
                  </a:moveTo>
                  <a:cubicBezTo>
                    <a:pt x="363984" y="552635"/>
                    <a:pt x="195309" y="492711"/>
                    <a:pt x="106532" y="390618"/>
                  </a:cubicBezTo>
                  <a:cubicBezTo>
                    <a:pt x="17755" y="288525"/>
                    <a:pt x="8877" y="144262"/>
                    <a:pt x="0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838200" y="1676400"/>
            <a:ext cx="3935834" cy="13933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>
                <a:latin typeface="+mj-lt"/>
              </a:rPr>
              <a:t>Three steps of charge movement</a:t>
            </a:r>
          </a:p>
        </p:txBody>
      </p:sp>
    </p:spTree>
    <p:extLst>
      <p:ext uri="{BB962C8B-B14F-4D97-AF65-F5344CB8AC3E}">
        <p14:creationId xmlns:p14="http://schemas.microsoft.com/office/powerpoint/2010/main" val="272526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9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67Text"/>
          <p:cNvSpPr txBox="1"/>
          <p:nvPr/>
        </p:nvSpPr>
        <p:spPr>
          <a:xfrm>
            <a:off x="2965172" y="4152803"/>
            <a:ext cx="1317805" cy="37873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>
                <a:solidFill>
                  <a:srgbClr val="000000"/>
                </a:solidFill>
                <a:latin typeface="+mj-lt"/>
              </a:rPr>
              <a:t>Sensing</a:t>
            </a:r>
          </a:p>
        </p:txBody>
      </p:sp>
      <p:sp>
        <p:nvSpPr>
          <p:cNvPr id="76" name="67Text"/>
          <p:cNvSpPr txBox="1"/>
          <p:nvPr/>
        </p:nvSpPr>
        <p:spPr>
          <a:xfrm>
            <a:off x="4884572" y="4140528"/>
            <a:ext cx="1317805" cy="37873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>
                <a:solidFill>
                  <a:srgbClr val="000000"/>
                </a:solidFill>
                <a:latin typeface="+mj-lt"/>
              </a:rPr>
              <a:t>Restore</a:t>
            </a:r>
          </a:p>
        </p:txBody>
      </p:sp>
      <p:sp>
        <p:nvSpPr>
          <p:cNvPr id="48" name="67Text"/>
          <p:cNvSpPr txBox="1"/>
          <p:nvPr/>
        </p:nvSpPr>
        <p:spPr>
          <a:xfrm>
            <a:off x="-76200" y="4111946"/>
            <a:ext cx="2938003" cy="3815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i="1" dirty="0">
                <a:solidFill>
                  <a:srgbClr val="000000"/>
                </a:solidFill>
                <a:latin typeface="+mj-lt"/>
              </a:rPr>
              <a:t>Timing Parameters</a:t>
            </a:r>
          </a:p>
        </p:txBody>
      </p:sp>
      <p:sp>
        <p:nvSpPr>
          <p:cNvPr id="168" name="DRAM"/>
          <p:cNvSpPr/>
          <p:nvPr/>
        </p:nvSpPr>
        <p:spPr>
          <a:xfrm>
            <a:off x="927299" y="2790455"/>
            <a:ext cx="438912" cy="138230"/>
          </a:xfrm>
          <a:prstGeom prst="round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 w="254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9" name="DRAM"/>
          <p:cNvSpPr/>
          <p:nvPr/>
        </p:nvSpPr>
        <p:spPr>
          <a:xfrm>
            <a:off x="927299" y="2667000"/>
            <a:ext cx="438912" cy="138230"/>
          </a:xfrm>
          <a:prstGeom prst="roundRect">
            <a:avLst>
              <a:gd name="adj" fmla="val 20672"/>
            </a:avLst>
          </a:prstGeom>
          <a:solidFill>
            <a:schemeClr val="accent6">
              <a:lumMod val="75000"/>
            </a:schemeClr>
          </a:solidFill>
          <a:ln w="254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6" name="DRAM"/>
          <p:cNvSpPr/>
          <p:nvPr/>
        </p:nvSpPr>
        <p:spPr>
          <a:xfrm>
            <a:off x="927299" y="2924737"/>
            <a:ext cx="438912" cy="265503"/>
          </a:xfrm>
          <a:prstGeom prst="round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 w="254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43849" y="3229273"/>
            <a:ext cx="6243104" cy="921266"/>
            <a:chOff x="2743849" y="3427979"/>
            <a:chExt cx="6243104" cy="921266"/>
          </a:xfrm>
        </p:grpSpPr>
        <p:sp>
          <p:nvSpPr>
            <p:cNvPr id="35" name="Rectangle 34"/>
            <p:cNvSpPr/>
            <p:nvPr/>
          </p:nvSpPr>
          <p:spPr>
            <a:xfrm>
              <a:off x="2743849" y="3427979"/>
              <a:ext cx="6189223" cy="9144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67Text"/>
            <p:cNvSpPr txBox="1"/>
            <p:nvPr/>
          </p:nvSpPr>
          <p:spPr>
            <a:xfrm>
              <a:off x="7634774" y="3434845"/>
              <a:ext cx="1352179" cy="9144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800" dirty="0">
                  <a:solidFill>
                    <a:srgbClr val="000000"/>
                  </a:solidFill>
                  <a:latin typeface="+mj-lt"/>
                </a:rPr>
                <a:t>Data 0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51424" y="1401492"/>
            <a:ext cx="6235662" cy="920247"/>
            <a:chOff x="2751424" y="1600198"/>
            <a:chExt cx="6235662" cy="920247"/>
          </a:xfrm>
        </p:grpSpPr>
        <p:sp>
          <p:nvSpPr>
            <p:cNvPr id="4" name="Rectangle 3"/>
            <p:cNvSpPr/>
            <p:nvPr/>
          </p:nvSpPr>
          <p:spPr>
            <a:xfrm>
              <a:off x="2751424" y="1600198"/>
              <a:ext cx="6181648" cy="9144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67Text"/>
            <p:cNvSpPr txBox="1"/>
            <p:nvPr/>
          </p:nvSpPr>
          <p:spPr>
            <a:xfrm>
              <a:off x="7620000" y="1606045"/>
              <a:ext cx="1367086" cy="9144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800" dirty="0">
                  <a:solidFill>
                    <a:srgbClr val="000000"/>
                  </a:solidFill>
                  <a:latin typeface="+mj-lt"/>
                </a:rPr>
                <a:t>Data 1</a:t>
              </a:r>
            </a:p>
          </p:txBody>
        </p:sp>
      </p:grpSp>
      <p:sp>
        <p:nvSpPr>
          <p:cNvPr id="121" name="TextBox 44"/>
          <p:cNvSpPr txBox="1"/>
          <p:nvPr/>
        </p:nvSpPr>
        <p:spPr>
          <a:xfrm>
            <a:off x="2861803" y="990600"/>
            <a:ext cx="769663" cy="43098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cell</a:t>
            </a:r>
          </a:p>
        </p:txBody>
      </p:sp>
      <p:cxnSp>
        <p:nvCxnSpPr>
          <p:cNvPr id="117" name="Straight Arrow Connector 116"/>
          <p:cNvCxnSpPr/>
          <p:nvPr/>
        </p:nvCxnSpPr>
        <p:spPr>
          <a:xfrm flipV="1">
            <a:off x="2743200" y="4114800"/>
            <a:ext cx="6181649" cy="2287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67Text"/>
          <p:cNvSpPr txBox="1"/>
          <p:nvPr/>
        </p:nvSpPr>
        <p:spPr>
          <a:xfrm>
            <a:off x="7637673" y="4150539"/>
            <a:ext cx="1295400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b="1" i="1" dirty="0">
                <a:solidFill>
                  <a:srgbClr val="000000"/>
                </a:solidFill>
                <a:latin typeface="+mj-lt"/>
              </a:rPr>
              <a:t>time</a:t>
            </a:r>
          </a:p>
        </p:txBody>
      </p:sp>
      <p:sp>
        <p:nvSpPr>
          <p:cNvPr id="94" name="67Text"/>
          <p:cNvSpPr txBox="1"/>
          <p:nvPr/>
        </p:nvSpPr>
        <p:spPr>
          <a:xfrm rot="16200000">
            <a:off x="1100750" y="2546882"/>
            <a:ext cx="2742182" cy="45140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000000"/>
                </a:solidFill>
                <a:latin typeface="+mj-lt"/>
              </a:rPr>
              <a:t>charge</a:t>
            </a:r>
            <a:endParaRPr lang="en-US" sz="3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3" name="TextBox 44"/>
          <p:cNvSpPr txBox="1"/>
          <p:nvPr/>
        </p:nvSpPr>
        <p:spPr>
          <a:xfrm>
            <a:off x="2713657" y="2758935"/>
            <a:ext cx="2758999" cy="43098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Sense amplifier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77953" y="152401"/>
            <a:ext cx="8382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/>
              <a:t>DRAM Charge over Time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3663780" y="1410559"/>
            <a:ext cx="944578" cy="1367157"/>
            <a:chOff x="3611229" y="1661914"/>
            <a:chExt cx="944578" cy="1367157"/>
          </a:xfrm>
        </p:grpSpPr>
        <p:cxnSp>
          <p:nvCxnSpPr>
            <p:cNvPr id="130" name="Straight Arrow Connector 129"/>
            <p:cNvCxnSpPr/>
            <p:nvPr/>
          </p:nvCxnSpPr>
          <p:spPr>
            <a:xfrm>
              <a:off x="3611229" y="1661914"/>
              <a:ext cx="944578" cy="976371"/>
            </a:xfrm>
            <a:prstGeom prst="straightConnector1">
              <a:avLst/>
            </a:prstGeom>
            <a:ln w="25400" cap="rnd">
              <a:solidFill>
                <a:schemeClr val="accent5">
                  <a:lumMod val="75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flipV="1">
              <a:off x="3611229" y="2796042"/>
              <a:ext cx="944578" cy="233029"/>
            </a:xfrm>
            <a:prstGeom prst="straightConnector1">
              <a:avLst/>
            </a:prstGeom>
            <a:ln w="25400" cap="rnd">
              <a:solidFill>
                <a:schemeClr val="accent5">
                  <a:lumMod val="75000"/>
                </a:schemeClr>
              </a:solidFill>
              <a:prstDash val="dash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2752230" y="1410559"/>
            <a:ext cx="914400" cy="1369062"/>
            <a:chOff x="2714504" y="1234438"/>
            <a:chExt cx="914400" cy="1369062"/>
          </a:xfrm>
        </p:grpSpPr>
        <p:cxnSp>
          <p:nvCxnSpPr>
            <p:cNvPr id="125" name="Straight Arrow Connector 124"/>
            <p:cNvCxnSpPr/>
            <p:nvPr/>
          </p:nvCxnSpPr>
          <p:spPr>
            <a:xfrm>
              <a:off x="2714504" y="1234438"/>
              <a:ext cx="914400" cy="0"/>
            </a:xfrm>
            <a:prstGeom prst="straightConnector1">
              <a:avLst/>
            </a:prstGeom>
            <a:ln w="25400" cap="rnd">
              <a:solidFill>
                <a:schemeClr val="accent5">
                  <a:lumMod val="75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>
              <a:off x="2714701" y="2603500"/>
              <a:ext cx="911353" cy="0"/>
            </a:xfrm>
            <a:prstGeom prst="straightConnector1">
              <a:avLst/>
            </a:prstGeom>
            <a:ln w="25400" cap="rnd">
              <a:solidFill>
                <a:schemeClr val="accent5">
                  <a:lumMod val="75000"/>
                </a:schemeClr>
              </a:solidFill>
              <a:prstDash val="dash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4618518" y="1419702"/>
            <a:ext cx="1867094" cy="1116969"/>
            <a:chOff x="4565094" y="1579885"/>
            <a:chExt cx="1867094" cy="1116969"/>
          </a:xfrm>
        </p:grpSpPr>
        <p:cxnSp>
          <p:nvCxnSpPr>
            <p:cNvPr id="139" name="Straight Arrow Connector 138"/>
            <p:cNvCxnSpPr/>
            <p:nvPr/>
          </p:nvCxnSpPr>
          <p:spPr>
            <a:xfrm flipV="1">
              <a:off x="4565094" y="1579885"/>
              <a:ext cx="1867094" cy="1116969"/>
            </a:xfrm>
            <a:prstGeom prst="straightConnector1">
              <a:avLst/>
            </a:prstGeom>
            <a:ln w="25400" cap="rnd">
              <a:solidFill>
                <a:schemeClr val="accent5">
                  <a:lumMod val="75000"/>
                </a:schemeClr>
              </a:solidFill>
              <a:prstDash val="dash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flipV="1">
              <a:off x="4565095" y="1582172"/>
              <a:ext cx="1856932" cy="971424"/>
            </a:xfrm>
            <a:prstGeom prst="straightConnector1">
              <a:avLst/>
            </a:prstGeom>
            <a:ln w="25400" cap="rnd">
              <a:solidFill>
                <a:schemeClr val="accent5">
                  <a:lumMod val="75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Down Arrow 50"/>
          <p:cNvSpPr/>
          <p:nvPr/>
        </p:nvSpPr>
        <p:spPr>
          <a:xfrm>
            <a:off x="3360437" y="1774957"/>
            <a:ext cx="575605" cy="751598"/>
          </a:xfrm>
          <a:prstGeom prst="downArrow">
            <a:avLst>
              <a:gd name="adj1" fmla="val 50000"/>
              <a:gd name="adj2" fmla="val 576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2" name="Down Arrow 51"/>
          <p:cNvSpPr/>
          <p:nvPr/>
        </p:nvSpPr>
        <p:spPr>
          <a:xfrm rot="10800000">
            <a:off x="4330716" y="1982507"/>
            <a:ext cx="575605" cy="751598"/>
          </a:xfrm>
          <a:prstGeom prst="downArrow">
            <a:avLst>
              <a:gd name="adj1" fmla="val 50000"/>
              <a:gd name="adj2" fmla="val 576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4638165" y="4070069"/>
            <a:ext cx="3407" cy="148438"/>
          </a:xfrm>
          <a:prstGeom prst="straightConnector1">
            <a:avLst/>
          </a:prstGeom>
          <a:ln w="34925" cap="rnd">
            <a:solidFill>
              <a:schemeClr val="tx1"/>
            </a:solidFill>
            <a:prstDash val="soli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Punchline"/>
          <p:cNvSpPr txBox="1"/>
          <p:nvPr/>
        </p:nvSpPr>
        <p:spPr>
          <a:xfrm>
            <a:off x="0" y="5486400"/>
            <a:ext cx="9144000" cy="7620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+mj-lt"/>
              </a:rPr>
              <a:t>Why does DRAM need the extra timing margin?</a:t>
            </a:r>
          </a:p>
        </p:txBody>
      </p:sp>
      <p:sp>
        <p:nvSpPr>
          <p:cNvPr id="53" name="67Text"/>
          <p:cNvSpPr txBox="1"/>
          <p:nvPr/>
        </p:nvSpPr>
        <p:spPr>
          <a:xfrm>
            <a:off x="914400" y="4500330"/>
            <a:ext cx="1829449" cy="4526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In theory</a:t>
            </a:r>
          </a:p>
        </p:txBody>
      </p:sp>
      <p:sp>
        <p:nvSpPr>
          <p:cNvPr id="86" name="Oval 85"/>
          <p:cNvSpPr/>
          <p:nvPr/>
        </p:nvSpPr>
        <p:spPr>
          <a:xfrm>
            <a:off x="911833" y="1137459"/>
            <a:ext cx="457200" cy="457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101" name="Straight Connector 100"/>
          <p:cNvCxnSpPr>
            <a:stCxn id="169" idx="0"/>
            <a:endCxn id="86" idx="4"/>
          </p:cNvCxnSpPr>
          <p:nvPr/>
        </p:nvCxnSpPr>
        <p:spPr>
          <a:xfrm flipH="1" flipV="1">
            <a:off x="1140433" y="1594659"/>
            <a:ext cx="6322" cy="1072341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DRAM"/>
          <p:cNvSpPr/>
          <p:nvPr/>
        </p:nvSpPr>
        <p:spPr>
          <a:xfrm>
            <a:off x="916848" y="2667000"/>
            <a:ext cx="457200" cy="533400"/>
          </a:xfrm>
          <a:prstGeom prst="roundRect">
            <a:avLst>
              <a:gd name="adj" fmla="val 11319"/>
            </a:avLst>
          </a:prstGeom>
          <a:noFill/>
          <a:ln w="254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923263" y="1148889"/>
            <a:ext cx="438912" cy="4389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7" name="Down Arrow 156"/>
          <p:cNvSpPr/>
          <p:nvPr/>
        </p:nvSpPr>
        <p:spPr>
          <a:xfrm>
            <a:off x="991842" y="1613200"/>
            <a:ext cx="301752" cy="1046941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9" name="Down Arrow 158"/>
          <p:cNvSpPr/>
          <p:nvPr/>
        </p:nvSpPr>
        <p:spPr>
          <a:xfrm rot="10800000">
            <a:off x="993747" y="1613199"/>
            <a:ext cx="301752" cy="1053736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167" name="Straight Connector 166"/>
          <p:cNvCxnSpPr>
            <a:endCxn id="86" idx="0"/>
          </p:cNvCxnSpPr>
          <p:nvPr/>
        </p:nvCxnSpPr>
        <p:spPr>
          <a:xfrm>
            <a:off x="1140433" y="1059576"/>
            <a:ext cx="0" cy="77883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6473686" y="1407347"/>
            <a:ext cx="1378228" cy="3773123"/>
            <a:chOff x="6473686" y="4724657"/>
            <a:chExt cx="1378228" cy="517630"/>
          </a:xfrm>
        </p:grpSpPr>
        <p:sp>
          <p:nvSpPr>
            <p:cNvPr id="31" name="Rectangle 30"/>
            <p:cNvSpPr/>
            <p:nvPr/>
          </p:nvSpPr>
          <p:spPr>
            <a:xfrm>
              <a:off x="6477000" y="4724657"/>
              <a:ext cx="1371600" cy="517630"/>
            </a:xfrm>
            <a:prstGeom prst="rect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67Text"/>
            <p:cNvSpPr txBox="1"/>
            <p:nvPr/>
          </p:nvSpPr>
          <p:spPr>
            <a:xfrm>
              <a:off x="6473686" y="5163716"/>
              <a:ext cx="1378228" cy="6796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i="1" dirty="0">
                  <a:solidFill>
                    <a:schemeClr val="bg1"/>
                  </a:solidFill>
                  <a:latin typeface="+mj-lt"/>
                </a:rPr>
                <a:t>margin</a:t>
              </a:r>
            </a:p>
          </p:txBody>
        </p:sp>
      </p:grpSp>
      <p:sp>
        <p:nvSpPr>
          <p:cNvPr id="56" name="67Text"/>
          <p:cNvSpPr txBox="1"/>
          <p:nvPr/>
        </p:nvSpPr>
        <p:spPr>
          <a:xfrm>
            <a:off x="1318691" y="1104088"/>
            <a:ext cx="974969" cy="4927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000000"/>
                </a:solidFill>
                <a:latin typeface="+mj-lt"/>
              </a:rPr>
              <a:t>cell</a:t>
            </a:r>
          </a:p>
        </p:txBody>
      </p:sp>
      <p:sp>
        <p:nvSpPr>
          <p:cNvPr id="58" name="67Text"/>
          <p:cNvSpPr txBox="1"/>
          <p:nvPr/>
        </p:nvSpPr>
        <p:spPr>
          <a:xfrm>
            <a:off x="-201667" y="3215729"/>
            <a:ext cx="2731769" cy="4927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000000"/>
                </a:solidFill>
                <a:latin typeface="+mj-lt"/>
              </a:rPr>
              <a:t>Sense amplifier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734056" y="1178739"/>
            <a:ext cx="3743592" cy="3617899"/>
            <a:chOff x="2743849" y="1143000"/>
            <a:chExt cx="3743592" cy="3617899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2743849" y="4688662"/>
              <a:ext cx="3743592" cy="0"/>
            </a:xfrm>
            <a:prstGeom prst="straightConnector1">
              <a:avLst/>
            </a:prstGeom>
            <a:ln w="38100" cap="rnd" cmpd="sng">
              <a:solidFill>
                <a:schemeClr val="accent5">
                  <a:lumMod val="75000"/>
                </a:schemeClr>
              </a:solidFill>
              <a:headEnd type="non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>
              <a:off x="2743973" y="4612461"/>
              <a:ext cx="3407" cy="148438"/>
            </a:xfrm>
            <a:prstGeom prst="straightConnector1">
              <a:avLst/>
            </a:prstGeom>
            <a:ln w="38100" cap="rnd" cmpd="sng">
              <a:solidFill>
                <a:schemeClr val="accent5">
                  <a:lumMod val="75000"/>
                </a:schemeClr>
              </a:solidFill>
              <a:prstDash val="soli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6486793" y="1143000"/>
              <a:ext cx="0" cy="3545662"/>
            </a:xfrm>
            <a:prstGeom prst="straightConnector1">
              <a:avLst/>
            </a:prstGeom>
            <a:ln w="38100" cap="rnd" cmpd="sng">
              <a:solidFill>
                <a:schemeClr val="accent5">
                  <a:lumMod val="75000"/>
                </a:schemeClr>
              </a:solidFill>
              <a:prstDash val="soli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3" name="Straight Arrow Connector 122"/>
          <p:cNvCxnSpPr/>
          <p:nvPr/>
        </p:nvCxnSpPr>
        <p:spPr>
          <a:xfrm flipH="1" flipV="1">
            <a:off x="2743201" y="1096694"/>
            <a:ext cx="2446" cy="3015252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6477000" y="4038600"/>
            <a:ext cx="2" cy="152400"/>
          </a:xfrm>
          <a:prstGeom prst="straightConnector1">
            <a:avLst/>
          </a:prstGeom>
          <a:ln w="34925" cap="rnd">
            <a:solidFill>
              <a:schemeClr val="tx1"/>
            </a:solidFill>
            <a:prstDash val="soli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914400" y="1143000"/>
            <a:ext cx="6935873" cy="4267200"/>
            <a:chOff x="914400" y="1143000"/>
            <a:chExt cx="6935873" cy="4267200"/>
          </a:xfrm>
        </p:grpSpPr>
        <p:sp>
          <p:nvSpPr>
            <p:cNvPr id="54" name="67Text"/>
            <p:cNvSpPr txBox="1"/>
            <p:nvPr/>
          </p:nvSpPr>
          <p:spPr>
            <a:xfrm>
              <a:off x="914400" y="4950734"/>
              <a:ext cx="1829449" cy="45946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800" i="1" dirty="0">
                  <a:solidFill>
                    <a:srgbClr val="C00000"/>
                  </a:solidFill>
                  <a:latin typeface="+mj-lt"/>
                </a:rPr>
                <a:t>In practice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H="1">
              <a:off x="2743200" y="5109362"/>
              <a:ext cx="3407" cy="148438"/>
            </a:xfrm>
            <a:prstGeom prst="straightConnector1">
              <a:avLst/>
            </a:prstGeom>
            <a:ln w="34925" cap="rnd">
              <a:solidFill>
                <a:schemeClr val="tx1"/>
              </a:solidFill>
              <a:prstDash val="soli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7850273" y="1143000"/>
              <a:ext cx="0" cy="4114800"/>
            </a:xfrm>
            <a:prstGeom prst="straightConnector1">
              <a:avLst/>
            </a:prstGeom>
            <a:ln w="34925" cap="rnd">
              <a:solidFill>
                <a:schemeClr val="tx1"/>
              </a:solidFill>
              <a:prstDash val="soli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54" idx="3"/>
            </p:cNvCxnSpPr>
            <p:nvPr/>
          </p:nvCxnSpPr>
          <p:spPr>
            <a:xfrm>
              <a:off x="2743849" y="5180467"/>
              <a:ext cx="5104751" cy="2521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494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xit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6" grpId="0"/>
      <p:bldP spid="48" grpId="0"/>
      <p:bldP spid="168" grpId="0" animBg="1"/>
      <p:bldP spid="169" grpId="0" animBg="1"/>
      <p:bldP spid="121" grpId="0"/>
      <p:bldP spid="43" grpId="0"/>
      <p:bldP spid="51" grpId="0" animBg="1"/>
      <p:bldP spid="52" grpId="0" animBg="1"/>
      <p:bldP spid="60" grpId="0"/>
      <p:bldP spid="53" grpId="0"/>
      <p:bldP spid="148" grpId="0" animBg="1"/>
      <p:bldP spid="148" grpId="1" animBg="1"/>
      <p:bldP spid="157" grpId="0" animBg="1"/>
      <p:bldP spid="157" grpId="1" animBg="1"/>
      <p:bldP spid="159" grpId="0" animBg="1"/>
      <p:bldP spid="15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295400"/>
            <a:ext cx="7990840" cy="2286000"/>
          </a:xfrm>
          <a:prstGeom prst="roundRect">
            <a:avLst>
              <a:gd name="adj" fmla="val 33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solidFill>
                  <a:schemeClr val="tx1"/>
                </a:solidFill>
                <a:latin typeface="Calibri Light"/>
              </a:rPr>
              <a:t>1. Process Variation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DRAM cells are not equal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Leads to extra timing margin for cell that can store small amount of charge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609600" y="3810000"/>
            <a:ext cx="7990840" cy="2286000"/>
          </a:xfrm>
          <a:prstGeom prst="roundRect">
            <a:avLst>
              <a:gd name="adj" fmla="val 434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solidFill>
                  <a:schemeClr val="tx1"/>
                </a:solidFill>
                <a:latin typeface="Calibri Light"/>
              </a:rPr>
              <a:t>2. Temperature Dependence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DRAM leaks more charge at higher temperature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Leads to extra timing margin when operating at low temperature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9760" y="152401"/>
            <a:ext cx="852424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/>
              <a:t>Two Reasons for Timing Margin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9760" y="1295400"/>
            <a:ext cx="7990840" cy="2286000"/>
          </a:xfrm>
          <a:prstGeom prst="roundRect">
            <a:avLst>
              <a:gd name="adj" fmla="val 334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solidFill>
                  <a:schemeClr val="bg1"/>
                </a:solidFill>
                <a:latin typeface="Calibri Light"/>
              </a:rPr>
              <a:t>1. Process Variation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DRAM cells are not equal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alibri Light"/>
              </a:rPr>
              <a:t>Leads to extra timing margin for cell that can store small amount of charge;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9600" y="1295400"/>
            <a:ext cx="7990840" cy="2286000"/>
          </a:xfrm>
          <a:prstGeom prst="roundRect">
            <a:avLst>
              <a:gd name="adj" fmla="val 334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solidFill>
                  <a:schemeClr val="bg1"/>
                </a:solidFill>
                <a:latin typeface="Calibri Light"/>
              </a:rPr>
              <a:t>1. Process Variation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DRAM cells are not equal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Leads to extra timing margin for cells that can store large amount of charge</a:t>
            </a:r>
          </a:p>
        </p:txBody>
      </p:sp>
    </p:spTree>
    <p:extLst>
      <p:ext uri="{BB962C8B-B14F-4D97-AF65-F5344CB8AC3E}">
        <p14:creationId xmlns:p14="http://schemas.microsoft.com/office/powerpoint/2010/main" val="219291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3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106"/>
          <p:cNvSpPr txBox="1"/>
          <p:nvPr/>
        </p:nvSpPr>
        <p:spPr>
          <a:xfrm>
            <a:off x="1219200" y="4191000"/>
            <a:ext cx="3660647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Same size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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219200" y="4572000"/>
            <a:ext cx="3660647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Same charge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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876800" y="4191000"/>
            <a:ext cx="38100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+mj-lt"/>
              </a:rPr>
              <a:t>Different size </a:t>
            </a:r>
            <a:r>
              <a:rPr lang="en-US" sz="3200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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876800" y="4572000"/>
            <a:ext cx="38100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+mj-lt"/>
              </a:rPr>
              <a:t>Different charge </a:t>
            </a:r>
            <a:r>
              <a:rPr lang="en-US" sz="3200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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219200" y="4953000"/>
            <a:ext cx="3660647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Same latency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876800" y="4953000"/>
            <a:ext cx="38100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+mj-lt"/>
              </a:rPr>
              <a:t>Different latency</a:t>
            </a:r>
          </a:p>
        </p:txBody>
      </p:sp>
      <p:sp>
        <p:nvSpPr>
          <p:cNvPr id="10" name="Punchline"/>
          <p:cNvSpPr txBox="1"/>
          <p:nvPr/>
        </p:nvSpPr>
        <p:spPr>
          <a:xfrm>
            <a:off x="1219200" y="4267200"/>
            <a:ext cx="6705600" cy="609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+mj-lt"/>
              </a:rPr>
              <a:t>Large variation in cell size </a:t>
            </a:r>
            <a:r>
              <a:rPr lang="en-US" sz="360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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2" name="Punchline"/>
          <p:cNvSpPr txBox="1"/>
          <p:nvPr/>
        </p:nvSpPr>
        <p:spPr>
          <a:xfrm>
            <a:off x="1219200" y="4800600"/>
            <a:ext cx="6705600" cy="6096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+mj-lt"/>
              </a:rPr>
              <a:t>Large variation in charge </a:t>
            </a:r>
            <a:r>
              <a:rPr lang="en-US" sz="360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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3" name="Punchline"/>
          <p:cNvSpPr txBox="1"/>
          <p:nvPr/>
        </p:nvSpPr>
        <p:spPr>
          <a:xfrm>
            <a:off x="1219200" y="5334000"/>
            <a:ext cx="67056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+mj-lt"/>
              </a:rPr>
              <a:t>Large variation in access latency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4462" y="54523"/>
            <a:ext cx="8915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/>
              <a:t>DRAM Cells are Not Equal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964347" y="1221640"/>
            <a:ext cx="2822278" cy="2987093"/>
            <a:chOff x="4974507" y="1508707"/>
            <a:chExt cx="2822278" cy="2987093"/>
          </a:xfrm>
        </p:grpSpPr>
        <p:cxnSp>
          <p:nvCxnSpPr>
            <p:cNvPr id="14" name="Straight Connector 13"/>
            <p:cNvCxnSpPr/>
            <p:nvPr/>
          </p:nvCxnSpPr>
          <p:spPr>
            <a:xfrm flipH="1" flipV="1">
              <a:off x="5259324" y="1508707"/>
              <a:ext cx="1523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DRAM"/>
            <p:cNvSpPr/>
            <p:nvPr/>
          </p:nvSpPr>
          <p:spPr>
            <a:xfrm>
              <a:off x="50322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5718047" y="1508707"/>
              <a:ext cx="0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DRAM"/>
            <p:cNvSpPr/>
            <p:nvPr/>
          </p:nvSpPr>
          <p:spPr>
            <a:xfrm>
              <a:off x="54894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 flipV="1">
              <a:off x="6175247" y="1508707"/>
              <a:ext cx="3046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DRAM"/>
            <p:cNvSpPr/>
            <p:nvPr/>
          </p:nvSpPr>
          <p:spPr>
            <a:xfrm>
              <a:off x="5949693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 flipV="1">
              <a:off x="6632447" y="1508707"/>
              <a:ext cx="3046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DRAM"/>
            <p:cNvSpPr/>
            <p:nvPr/>
          </p:nvSpPr>
          <p:spPr>
            <a:xfrm>
              <a:off x="6406893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7089647" y="1508707"/>
              <a:ext cx="0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DRAM"/>
            <p:cNvSpPr/>
            <p:nvPr/>
          </p:nvSpPr>
          <p:spPr>
            <a:xfrm>
              <a:off x="68610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 flipV="1">
              <a:off x="7540755" y="1508707"/>
              <a:ext cx="3045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DRAM"/>
            <p:cNvSpPr/>
            <p:nvPr/>
          </p:nvSpPr>
          <p:spPr>
            <a:xfrm>
              <a:off x="7315200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974588" y="1586386"/>
              <a:ext cx="402336" cy="40233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483096" y="1644288"/>
              <a:ext cx="292608" cy="2926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6899140" y="1580761"/>
              <a:ext cx="393192" cy="39319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041390" y="1547827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5532116" y="1615844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978650" y="2494031"/>
              <a:ext cx="402336" cy="40233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384034" y="2449118"/>
              <a:ext cx="502920" cy="5029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940296" y="2554878"/>
              <a:ext cx="292608" cy="2926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7312153" y="2440304"/>
              <a:ext cx="484632" cy="4846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555737" y="2527630"/>
              <a:ext cx="329184" cy="32918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007314" y="2986703"/>
              <a:ext cx="341571" cy="34443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6431911" y="2961696"/>
              <a:ext cx="411480" cy="411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6861047" y="2930319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7365488" y="2974134"/>
              <a:ext cx="365760" cy="3657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6012937" y="3438220"/>
              <a:ext cx="329184" cy="32918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403847" y="3383709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7318247" y="3381804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5047104" y="2960173"/>
              <a:ext cx="411480" cy="411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5452874" y="2858489"/>
              <a:ext cx="548640" cy="5486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079492" y="3438220"/>
              <a:ext cx="356616" cy="3566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504304" y="3413563"/>
              <a:ext cx="411480" cy="411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997835" y="2057496"/>
              <a:ext cx="356616" cy="3566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6509846" y="2123542"/>
              <a:ext cx="256616" cy="25073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853928" y="2013637"/>
              <a:ext cx="512064" cy="512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113019" y="2062597"/>
              <a:ext cx="292608" cy="2926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492493" y="2020308"/>
              <a:ext cx="484632" cy="4846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7360915" y="2050147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7353295" y="1608909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903716" y="3430505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974507" y="2383711"/>
              <a:ext cx="548640" cy="5486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3" name="Punchline"/>
          <p:cNvSpPr txBox="1"/>
          <p:nvPr/>
        </p:nvSpPr>
        <p:spPr>
          <a:xfrm>
            <a:off x="5022087" y="685800"/>
            <a:ext cx="2699001" cy="6273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latin typeface="+mj-lt"/>
              </a:rPr>
              <a:t>Real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364871" y="685800"/>
            <a:ext cx="2746247" cy="3522933"/>
            <a:chOff x="1375031" y="972867"/>
            <a:chExt cx="2746247" cy="3522933"/>
          </a:xfrm>
        </p:grpSpPr>
        <p:grpSp>
          <p:nvGrpSpPr>
            <p:cNvPr id="57" name="Group 56"/>
            <p:cNvGrpSpPr/>
            <p:nvPr/>
          </p:nvGrpSpPr>
          <p:grpSpPr>
            <a:xfrm>
              <a:off x="1375031" y="1508707"/>
              <a:ext cx="2746247" cy="2987093"/>
              <a:chOff x="1375031" y="1508707"/>
              <a:chExt cx="2746247" cy="2987093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2289431" y="201229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746631" y="201229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203831" y="201229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661031" y="201039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375031" y="201039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832231" y="201039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 flipH="1" flipV="1">
                <a:off x="1600200" y="1508707"/>
                <a:ext cx="6478" cy="2453694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DRAM"/>
              <p:cNvSpPr/>
              <p:nvPr/>
            </p:nvSpPr>
            <p:spPr>
              <a:xfrm>
                <a:off x="1378078" y="3962400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 flipH="1" flipV="1">
                <a:off x="2057400" y="1508707"/>
                <a:ext cx="6478" cy="2453694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DRAM"/>
              <p:cNvSpPr/>
              <p:nvPr/>
            </p:nvSpPr>
            <p:spPr>
              <a:xfrm>
                <a:off x="1835278" y="3962400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 flipH="1" flipV="1">
                <a:off x="2514600" y="1508707"/>
                <a:ext cx="9524" cy="2453694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DRAM"/>
              <p:cNvSpPr/>
              <p:nvPr/>
            </p:nvSpPr>
            <p:spPr>
              <a:xfrm>
                <a:off x="2295524" y="3962400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 flipH="1" flipV="1">
                <a:off x="2975231" y="1508707"/>
                <a:ext cx="6093" cy="2453694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DRAM"/>
              <p:cNvSpPr/>
              <p:nvPr/>
            </p:nvSpPr>
            <p:spPr>
              <a:xfrm>
                <a:off x="2752724" y="3962400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 flipH="1" flipV="1">
                <a:off x="3432431" y="1508707"/>
                <a:ext cx="3047" cy="2453694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DRAM"/>
              <p:cNvSpPr/>
              <p:nvPr/>
            </p:nvSpPr>
            <p:spPr>
              <a:xfrm>
                <a:off x="3206878" y="3962400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 flipV="1">
                <a:off x="3889631" y="1508707"/>
                <a:ext cx="0" cy="2453694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DRAM"/>
              <p:cNvSpPr/>
              <p:nvPr/>
            </p:nvSpPr>
            <p:spPr>
              <a:xfrm>
                <a:off x="3661031" y="3962400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292478" y="156443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2749678" y="156443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206878" y="156443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664078" y="156252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378078" y="156252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835278" y="156252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2292478" y="247502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2749678" y="247502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206878" y="247502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3664078" y="247311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378078" y="247311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835278" y="247311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2292478" y="293031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2749678" y="293031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3206878" y="293031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664078" y="292841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2292478" y="338370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749678" y="338370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3206878" y="338370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3664078" y="338180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1378078" y="292841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1835278" y="292841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1378078" y="338180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1835278" y="338180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300861" y="2023729"/>
                <a:ext cx="438912" cy="43891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2758061" y="2023729"/>
                <a:ext cx="438912" cy="43891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3215261" y="2023729"/>
                <a:ext cx="438912" cy="43891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3672461" y="2021824"/>
                <a:ext cx="438912" cy="43891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1386461" y="2021824"/>
                <a:ext cx="438912" cy="43891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843661" y="2021824"/>
                <a:ext cx="438912" cy="43891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</p:grpSp>
        <p:sp>
          <p:nvSpPr>
            <p:cNvPr id="58" name="Punchline"/>
            <p:cNvSpPr txBox="1"/>
            <p:nvPr/>
          </p:nvSpPr>
          <p:spPr>
            <a:xfrm>
              <a:off x="1386461" y="972867"/>
              <a:ext cx="2731770" cy="62733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3600" dirty="0">
                  <a:latin typeface="+mj-lt"/>
                </a:rPr>
                <a:t>Ideal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7284" y="2568741"/>
            <a:ext cx="2706116" cy="1404936"/>
            <a:chOff x="5447284" y="3064088"/>
            <a:chExt cx="2706116" cy="1404936"/>
          </a:xfrm>
        </p:grpSpPr>
        <p:grpSp>
          <p:nvGrpSpPr>
            <p:cNvPr id="114" name="Group 113"/>
            <p:cNvGrpSpPr/>
            <p:nvPr/>
          </p:nvGrpSpPr>
          <p:grpSpPr>
            <a:xfrm>
              <a:off x="5718553" y="3629124"/>
              <a:ext cx="2434847" cy="839900"/>
              <a:chOff x="5859262" y="4811697"/>
              <a:chExt cx="2434847" cy="839900"/>
            </a:xfrm>
          </p:grpSpPr>
          <p:sp>
            <p:nvSpPr>
              <p:cNvPr id="115" name="67Text"/>
              <p:cNvSpPr txBox="1"/>
              <p:nvPr/>
            </p:nvSpPr>
            <p:spPr>
              <a:xfrm>
                <a:off x="6217248" y="5158885"/>
                <a:ext cx="2076861" cy="492712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i="1" dirty="0">
                    <a:solidFill>
                      <a:schemeClr val="accent5">
                        <a:lumMod val="75000"/>
                      </a:schemeClr>
                    </a:solidFill>
                    <a:latin typeface="+mj-lt"/>
                  </a:rPr>
                  <a:t>Largest cell</a:t>
                </a:r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5859262" y="4811697"/>
                <a:ext cx="532660" cy="612559"/>
              </a:xfrm>
              <a:custGeom>
                <a:avLst/>
                <a:gdLst>
                  <a:gd name="connsiteX0" fmla="*/ 532660 w 532660"/>
                  <a:gd name="connsiteY0" fmla="*/ 612559 h 612559"/>
                  <a:gd name="connsiteX1" fmla="*/ 106532 w 532660"/>
                  <a:gd name="connsiteY1" fmla="*/ 390618 h 612559"/>
                  <a:gd name="connsiteX2" fmla="*/ 0 w 532660"/>
                  <a:gd name="connsiteY2" fmla="*/ 0 h 612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2660" h="612559">
                    <a:moveTo>
                      <a:pt x="532660" y="612559"/>
                    </a:moveTo>
                    <a:cubicBezTo>
                      <a:pt x="363984" y="552635"/>
                      <a:pt x="195309" y="492711"/>
                      <a:pt x="106532" y="390618"/>
                    </a:cubicBezTo>
                    <a:cubicBezTo>
                      <a:pt x="17755" y="288525"/>
                      <a:pt x="8877" y="144262"/>
                      <a:pt x="0" y="0"/>
                    </a:cubicBezTo>
                  </a:path>
                </a:pathLst>
              </a:custGeom>
              <a:noFill/>
              <a:ln w="25400">
                <a:solidFill>
                  <a:schemeClr val="accent1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7" name="Oval 116"/>
            <p:cNvSpPr/>
            <p:nvPr/>
          </p:nvSpPr>
          <p:spPr>
            <a:xfrm>
              <a:off x="5447284" y="3064088"/>
              <a:ext cx="548640" cy="5486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99686" y="840379"/>
            <a:ext cx="2524364" cy="1246826"/>
            <a:chOff x="6499686" y="1335726"/>
            <a:chExt cx="2524364" cy="1246826"/>
          </a:xfrm>
        </p:grpSpPr>
        <p:grpSp>
          <p:nvGrpSpPr>
            <p:cNvPr id="111" name="Group 110"/>
            <p:cNvGrpSpPr/>
            <p:nvPr/>
          </p:nvGrpSpPr>
          <p:grpSpPr>
            <a:xfrm>
              <a:off x="6621900" y="1335726"/>
              <a:ext cx="2402150" cy="1004789"/>
              <a:chOff x="6818050" y="841766"/>
              <a:chExt cx="2402150" cy="1004789"/>
            </a:xfrm>
          </p:grpSpPr>
          <p:sp>
            <p:nvSpPr>
              <p:cNvPr id="112" name="67Text"/>
              <p:cNvSpPr txBox="1"/>
              <p:nvPr/>
            </p:nvSpPr>
            <p:spPr>
              <a:xfrm>
                <a:off x="7238901" y="841766"/>
                <a:ext cx="1981299" cy="492712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i="1" dirty="0">
                    <a:solidFill>
                      <a:srgbClr val="C00000"/>
                    </a:solidFill>
                    <a:latin typeface="+mj-lt"/>
                  </a:rPr>
                  <a:t>Smallest cell</a:t>
                </a:r>
              </a:p>
            </p:txBody>
          </p:sp>
          <p:sp>
            <p:nvSpPr>
              <p:cNvPr id="113" name="Freeform 112"/>
              <p:cNvSpPr/>
              <p:nvPr/>
            </p:nvSpPr>
            <p:spPr>
              <a:xfrm>
                <a:off x="6818050" y="1127464"/>
                <a:ext cx="443884" cy="719091"/>
              </a:xfrm>
              <a:custGeom>
                <a:avLst/>
                <a:gdLst>
                  <a:gd name="connsiteX0" fmla="*/ 443884 w 443884"/>
                  <a:gd name="connsiteY0" fmla="*/ 0 h 719091"/>
                  <a:gd name="connsiteX1" fmla="*/ 168676 w 443884"/>
                  <a:gd name="connsiteY1" fmla="*/ 186431 h 719091"/>
                  <a:gd name="connsiteX2" fmla="*/ 0 w 443884"/>
                  <a:gd name="connsiteY2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3884" h="719091">
                    <a:moveTo>
                      <a:pt x="443884" y="0"/>
                    </a:moveTo>
                    <a:cubicBezTo>
                      <a:pt x="343270" y="33291"/>
                      <a:pt x="242657" y="66583"/>
                      <a:pt x="168676" y="186431"/>
                    </a:cubicBezTo>
                    <a:cubicBezTo>
                      <a:pt x="94695" y="306279"/>
                      <a:pt x="47347" y="512685"/>
                      <a:pt x="0" y="719091"/>
                    </a:cubicBezTo>
                  </a:path>
                </a:pathLst>
              </a:custGeom>
              <a:noFill/>
              <a:ln w="25400">
                <a:solidFill>
                  <a:srgbClr val="C00000"/>
                </a:solidFill>
                <a:headEnd type="none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8" name="Oval 117"/>
            <p:cNvSpPr/>
            <p:nvPr/>
          </p:nvSpPr>
          <p:spPr>
            <a:xfrm>
              <a:off x="6499686" y="2331821"/>
              <a:ext cx="256616" cy="250731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17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7" grpId="1"/>
      <p:bldP spid="108" grpId="0"/>
      <p:bldP spid="108" grpId="1"/>
      <p:bldP spid="109" grpId="0"/>
      <p:bldP spid="109" grpId="1"/>
      <p:bldP spid="110" grpId="0"/>
      <p:bldP spid="110" grpId="1"/>
      <p:bldP spid="119" grpId="0"/>
      <p:bldP spid="119" grpId="1"/>
      <p:bldP spid="120" grpId="0"/>
      <p:bldP spid="120" grpId="1"/>
      <p:bldP spid="10" grpId="0"/>
      <p:bldP spid="122" grpId="0"/>
      <p:bldP spid="123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295400"/>
            <a:ext cx="7990840" cy="2286000"/>
          </a:xfrm>
          <a:prstGeom prst="roundRect">
            <a:avLst>
              <a:gd name="adj" fmla="val 33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solidFill>
                  <a:schemeClr val="tx1"/>
                </a:solidFill>
                <a:latin typeface="Calibri Light"/>
              </a:rPr>
              <a:t>1. Process Variation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Calibri Light"/>
              </a:rPr>
              <a:t>DRAM cells are not equal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Calibri Light"/>
              </a:rPr>
              <a:t>Leads to </a:t>
            </a:r>
            <a:r>
              <a:rPr lang="en-US" sz="2800" i="1" dirty="0">
                <a:solidFill>
                  <a:srgbClr val="C00000"/>
                </a:solidFill>
                <a:latin typeface="Calibri Light"/>
              </a:rPr>
              <a:t>extra timing margin </a:t>
            </a:r>
            <a:r>
              <a:rPr lang="en-US" sz="2800" dirty="0">
                <a:solidFill>
                  <a:schemeClr val="tx1"/>
                </a:solidFill>
                <a:latin typeface="Calibri Light"/>
              </a:rPr>
              <a:t>for cells that can store large amount of charge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609600" y="3810000"/>
            <a:ext cx="7990840" cy="2286000"/>
          </a:xfrm>
          <a:prstGeom prst="roundRect">
            <a:avLst>
              <a:gd name="adj" fmla="val 434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solidFill>
                  <a:schemeClr val="tx1"/>
                </a:solidFill>
                <a:latin typeface="Calibri Light"/>
              </a:rPr>
              <a:t>2. Temperature Dependence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DRAM leaks more charge at higher temperature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Leads to extra timing margin when operating at low temperature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52401"/>
            <a:ext cx="86868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/>
              <a:t>Two Reasons for Timing Margin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9600" y="3810000"/>
            <a:ext cx="7990840" cy="2286000"/>
          </a:xfrm>
          <a:prstGeom prst="roundRect">
            <a:avLst>
              <a:gd name="adj" fmla="val 4341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solidFill>
                  <a:schemeClr val="bg1"/>
                </a:solidFill>
                <a:latin typeface="Calibri Light"/>
              </a:rPr>
              <a:t>2. Temperature Dependence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DRAM leaks more charge at higher temperature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alibri Light"/>
              </a:rPr>
              <a:t>Leads to extra timing margin when operating at low temperature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3810000"/>
            <a:ext cx="7990840" cy="2286000"/>
          </a:xfrm>
          <a:prstGeom prst="roundRect">
            <a:avLst>
              <a:gd name="adj" fmla="val 4341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solidFill>
                  <a:schemeClr val="bg1"/>
                </a:solidFill>
                <a:latin typeface="Calibri Light"/>
              </a:rPr>
              <a:t>2. Temperature Dependence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DRAM leaks more charge at higher temperature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Leads to extra timing margin when operating at low temperature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72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unchline"/>
          <p:cNvSpPr txBox="1"/>
          <p:nvPr/>
        </p:nvSpPr>
        <p:spPr>
          <a:xfrm>
            <a:off x="457199" y="4876800"/>
            <a:ext cx="8305801" cy="1676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000000"/>
                </a:solidFill>
                <a:latin typeface="+mj-lt"/>
              </a:rPr>
              <a:t>Cells store small charge at high temperature </a:t>
            </a:r>
          </a:p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000000"/>
                </a:solidFill>
                <a:latin typeface="+mj-lt"/>
              </a:rPr>
              <a:t>and large charge at low temperature </a:t>
            </a:r>
          </a:p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000000"/>
                </a:solidFill>
                <a:latin typeface="+mj-lt"/>
                <a:sym typeface="Wingdings"/>
              </a:rPr>
              <a:t> Large variation in access latency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990600" y="1066800"/>
            <a:ext cx="3581400" cy="3962400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1314450" y="1716987"/>
            <a:ext cx="2822278" cy="2987093"/>
            <a:chOff x="4974507" y="1508707"/>
            <a:chExt cx="2822278" cy="2987093"/>
          </a:xfrm>
        </p:grpSpPr>
        <p:cxnSp>
          <p:nvCxnSpPr>
            <p:cNvPr id="101" name="Straight Connector 100"/>
            <p:cNvCxnSpPr/>
            <p:nvPr/>
          </p:nvCxnSpPr>
          <p:spPr>
            <a:xfrm flipH="1" flipV="1">
              <a:off x="5259324" y="1508707"/>
              <a:ext cx="1523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DRAM"/>
            <p:cNvSpPr/>
            <p:nvPr/>
          </p:nvSpPr>
          <p:spPr>
            <a:xfrm>
              <a:off x="50322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03" name="Straight Connector 102"/>
            <p:cNvCxnSpPr/>
            <p:nvPr/>
          </p:nvCxnSpPr>
          <p:spPr>
            <a:xfrm flipV="1">
              <a:off x="5718047" y="1508707"/>
              <a:ext cx="0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DRAM"/>
            <p:cNvSpPr/>
            <p:nvPr/>
          </p:nvSpPr>
          <p:spPr>
            <a:xfrm>
              <a:off x="54894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05" name="Straight Connector 104"/>
            <p:cNvCxnSpPr/>
            <p:nvPr/>
          </p:nvCxnSpPr>
          <p:spPr>
            <a:xfrm flipH="1" flipV="1">
              <a:off x="6175247" y="1508707"/>
              <a:ext cx="3046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DRAM"/>
            <p:cNvSpPr/>
            <p:nvPr/>
          </p:nvSpPr>
          <p:spPr>
            <a:xfrm>
              <a:off x="5949693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07" name="Straight Connector 106"/>
            <p:cNvCxnSpPr/>
            <p:nvPr/>
          </p:nvCxnSpPr>
          <p:spPr>
            <a:xfrm flipH="1" flipV="1">
              <a:off x="6632447" y="1508707"/>
              <a:ext cx="3046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DRAM"/>
            <p:cNvSpPr/>
            <p:nvPr/>
          </p:nvSpPr>
          <p:spPr>
            <a:xfrm>
              <a:off x="6406893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09" name="Straight Connector 108"/>
            <p:cNvCxnSpPr/>
            <p:nvPr/>
          </p:nvCxnSpPr>
          <p:spPr>
            <a:xfrm flipV="1">
              <a:off x="7089647" y="1508707"/>
              <a:ext cx="0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DRAM"/>
            <p:cNvSpPr/>
            <p:nvPr/>
          </p:nvSpPr>
          <p:spPr>
            <a:xfrm>
              <a:off x="68610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>
            <a:xfrm flipH="1" flipV="1">
              <a:off x="7540755" y="1508707"/>
              <a:ext cx="3045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DRAM"/>
            <p:cNvSpPr/>
            <p:nvPr/>
          </p:nvSpPr>
          <p:spPr>
            <a:xfrm>
              <a:off x="7315200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5974588" y="1586386"/>
              <a:ext cx="402336" cy="40233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6483096" y="1644288"/>
              <a:ext cx="292608" cy="2926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6899140" y="1580761"/>
              <a:ext cx="393192" cy="39319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5041390" y="1547827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5532116" y="1615844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5978650" y="2494031"/>
              <a:ext cx="402336" cy="40233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6384034" y="2449118"/>
              <a:ext cx="502920" cy="5029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6940296" y="2554878"/>
              <a:ext cx="292608" cy="2926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7312153" y="2440304"/>
              <a:ext cx="484632" cy="4846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5555737" y="2527630"/>
              <a:ext cx="329184" cy="32918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007314" y="2986703"/>
              <a:ext cx="341571" cy="34443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6431911" y="2961696"/>
              <a:ext cx="411480" cy="411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6861047" y="2930319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7365488" y="2974134"/>
              <a:ext cx="365760" cy="3657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6012937" y="3438220"/>
              <a:ext cx="329184" cy="32918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6403847" y="3383709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7318247" y="3381804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5047104" y="2960173"/>
              <a:ext cx="411480" cy="411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5452874" y="2858489"/>
              <a:ext cx="548640" cy="5486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5079492" y="3438220"/>
              <a:ext cx="356616" cy="3566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5504304" y="3413563"/>
              <a:ext cx="411480" cy="411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5997835" y="2057496"/>
              <a:ext cx="356616" cy="3566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6509846" y="2123542"/>
              <a:ext cx="256616" cy="25073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6853928" y="2013637"/>
              <a:ext cx="512064" cy="512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5113019" y="2062597"/>
              <a:ext cx="292608" cy="2926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5492493" y="2020308"/>
              <a:ext cx="484632" cy="4846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7360915" y="2050147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7353295" y="1608909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6903716" y="3430505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4974507" y="2383711"/>
              <a:ext cx="548640" cy="5486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12" name="Rectangle 111"/>
          <p:cNvSpPr/>
          <p:nvPr/>
        </p:nvSpPr>
        <p:spPr>
          <a:xfrm>
            <a:off x="4620511" y="1066800"/>
            <a:ext cx="3581400" cy="3962400"/>
          </a:xfrm>
          <a:prstGeom prst="rect">
            <a:avLst/>
          </a:prstGeom>
          <a:solidFill>
            <a:srgbClr val="C00000">
              <a:alpha val="5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itle 1"/>
              <p:cNvSpPr txBox="1">
                <a:spLocks/>
              </p:cNvSpPr>
              <p:nvPr/>
            </p:nvSpPr>
            <p:spPr>
              <a:xfrm>
                <a:off x="152400" y="152401"/>
                <a:ext cx="9144000" cy="761999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4400" b="1" dirty="0"/>
                  <a:t>Charge Leakage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4400" b="1" dirty="0"/>
                  <a:t> Temperature</a:t>
                </a:r>
              </a:p>
            </p:txBody>
          </p:sp>
        </mc:Choice>
        <mc:Fallback xmlns="">
          <p:sp>
            <p:nvSpPr>
              <p:cNvPr id="11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1"/>
                <a:ext cx="9144000" cy="761999"/>
              </a:xfrm>
              <a:prstGeom prst="rect">
                <a:avLst/>
              </a:prstGeom>
              <a:blipFill>
                <a:blip r:embed="rId3"/>
                <a:stretch>
                  <a:fillRect l="-2667" t="-16000" b="-384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Punchline"/>
          <p:cNvSpPr txBox="1"/>
          <p:nvPr/>
        </p:nvSpPr>
        <p:spPr>
          <a:xfrm>
            <a:off x="1066800" y="1125267"/>
            <a:ext cx="3427981" cy="6273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Room Temp.</a:t>
            </a:r>
          </a:p>
        </p:txBody>
      </p:sp>
      <p:sp>
        <p:nvSpPr>
          <p:cNvPr id="167" name="Punchline"/>
          <p:cNvSpPr txBox="1"/>
          <p:nvPr/>
        </p:nvSpPr>
        <p:spPr>
          <a:xfrm>
            <a:off x="4648200" y="1125267"/>
            <a:ext cx="3505199" cy="6273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Hot Temp. (85°C)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942089" y="4953000"/>
            <a:ext cx="3660647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Small leakage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4494782" y="4953000"/>
            <a:ext cx="38100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+mj-lt"/>
              </a:rPr>
              <a:t>Large leakage</a:t>
            </a:r>
          </a:p>
        </p:txBody>
      </p:sp>
      <p:grpSp>
        <p:nvGrpSpPr>
          <p:cNvPr id="147" name="Group 146"/>
          <p:cNvGrpSpPr/>
          <p:nvPr/>
        </p:nvGrpSpPr>
        <p:grpSpPr>
          <a:xfrm>
            <a:off x="4964347" y="1716987"/>
            <a:ext cx="2822278" cy="2987093"/>
            <a:chOff x="4974507" y="1508707"/>
            <a:chExt cx="2822278" cy="2987093"/>
          </a:xfrm>
        </p:grpSpPr>
        <p:cxnSp>
          <p:nvCxnSpPr>
            <p:cNvPr id="148" name="Straight Connector 147"/>
            <p:cNvCxnSpPr/>
            <p:nvPr/>
          </p:nvCxnSpPr>
          <p:spPr>
            <a:xfrm flipH="1" flipV="1">
              <a:off x="5259324" y="1508707"/>
              <a:ext cx="1523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DRAM"/>
            <p:cNvSpPr/>
            <p:nvPr/>
          </p:nvSpPr>
          <p:spPr>
            <a:xfrm>
              <a:off x="50322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5718047" y="1508707"/>
              <a:ext cx="0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DRAM"/>
            <p:cNvSpPr/>
            <p:nvPr/>
          </p:nvSpPr>
          <p:spPr>
            <a:xfrm>
              <a:off x="54894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52" name="Straight Connector 151"/>
            <p:cNvCxnSpPr/>
            <p:nvPr/>
          </p:nvCxnSpPr>
          <p:spPr>
            <a:xfrm flipH="1" flipV="1">
              <a:off x="6175247" y="1508707"/>
              <a:ext cx="3046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DRAM"/>
            <p:cNvSpPr/>
            <p:nvPr/>
          </p:nvSpPr>
          <p:spPr>
            <a:xfrm>
              <a:off x="5949693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54" name="Straight Connector 153"/>
            <p:cNvCxnSpPr/>
            <p:nvPr/>
          </p:nvCxnSpPr>
          <p:spPr>
            <a:xfrm flipH="1" flipV="1">
              <a:off x="6632447" y="1508707"/>
              <a:ext cx="3046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DRAM"/>
            <p:cNvSpPr/>
            <p:nvPr/>
          </p:nvSpPr>
          <p:spPr>
            <a:xfrm>
              <a:off x="6406893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56" name="Straight Connector 155"/>
            <p:cNvCxnSpPr/>
            <p:nvPr/>
          </p:nvCxnSpPr>
          <p:spPr>
            <a:xfrm flipV="1">
              <a:off x="7089647" y="1508707"/>
              <a:ext cx="0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DRAM"/>
            <p:cNvSpPr/>
            <p:nvPr/>
          </p:nvSpPr>
          <p:spPr>
            <a:xfrm>
              <a:off x="68610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58" name="Straight Connector 157"/>
            <p:cNvCxnSpPr/>
            <p:nvPr/>
          </p:nvCxnSpPr>
          <p:spPr>
            <a:xfrm flipH="1" flipV="1">
              <a:off x="7540755" y="1508707"/>
              <a:ext cx="3045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DRAM"/>
            <p:cNvSpPr/>
            <p:nvPr/>
          </p:nvSpPr>
          <p:spPr>
            <a:xfrm>
              <a:off x="7315200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5974588" y="1586386"/>
              <a:ext cx="402336" cy="40233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6483096" y="1644288"/>
              <a:ext cx="292608" cy="29260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6899140" y="1580761"/>
              <a:ext cx="393192" cy="39319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5041390" y="1547827"/>
              <a:ext cx="438912" cy="4389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5532116" y="1615844"/>
              <a:ext cx="377953" cy="3713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5978650" y="2494031"/>
              <a:ext cx="402336" cy="40233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6384034" y="2449118"/>
              <a:ext cx="502920" cy="50292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6940296" y="2554878"/>
              <a:ext cx="292608" cy="29260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7312153" y="2440304"/>
              <a:ext cx="484632" cy="4846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5555737" y="2527630"/>
              <a:ext cx="329184" cy="32918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6007314" y="2986703"/>
              <a:ext cx="341571" cy="34443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6431911" y="2961696"/>
              <a:ext cx="411480" cy="41148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6861047" y="2930319"/>
              <a:ext cx="457200" cy="4572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7365488" y="2974134"/>
              <a:ext cx="365760" cy="36576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6012937" y="3438220"/>
              <a:ext cx="329184" cy="32918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>
              <a:off x="6403847" y="3383709"/>
              <a:ext cx="457200" cy="4572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7318247" y="3381804"/>
              <a:ext cx="457200" cy="4572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5047104" y="2960173"/>
              <a:ext cx="411480" cy="41148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5452874" y="2858489"/>
              <a:ext cx="548640" cy="5486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0" name="Oval 179"/>
            <p:cNvSpPr/>
            <p:nvPr/>
          </p:nvSpPr>
          <p:spPr>
            <a:xfrm>
              <a:off x="5079492" y="3438220"/>
              <a:ext cx="356616" cy="35661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5504304" y="3413563"/>
              <a:ext cx="411480" cy="41148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5997835" y="2057496"/>
              <a:ext cx="356616" cy="35661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6509846" y="2123542"/>
              <a:ext cx="256616" cy="25073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4" name="Oval 183"/>
            <p:cNvSpPr/>
            <p:nvPr/>
          </p:nvSpPr>
          <p:spPr>
            <a:xfrm>
              <a:off x="6853928" y="2013637"/>
              <a:ext cx="512064" cy="51206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5" name="Oval 184"/>
            <p:cNvSpPr/>
            <p:nvPr/>
          </p:nvSpPr>
          <p:spPr>
            <a:xfrm>
              <a:off x="5113019" y="2062597"/>
              <a:ext cx="292608" cy="29260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6" name="Oval 185"/>
            <p:cNvSpPr/>
            <p:nvPr/>
          </p:nvSpPr>
          <p:spPr>
            <a:xfrm>
              <a:off x="5492493" y="2020308"/>
              <a:ext cx="484632" cy="4846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7" name="Oval 186"/>
            <p:cNvSpPr/>
            <p:nvPr/>
          </p:nvSpPr>
          <p:spPr>
            <a:xfrm>
              <a:off x="7360915" y="2050147"/>
              <a:ext cx="377953" cy="3713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8" name="Oval 187"/>
            <p:cNvSpPr/>
            <p:nvPr/>
          </p:nvSpPr>
          <p:spPr>
            <a:xfrm>
              <a:off x="7353295" y="1608909"/>
              <a:ext cx="377953" cy="3713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9" name="Oval 188"/>
            <p:cNvSpPr/>
            <p:nvPr/>
          </p:nvSpPr>
          <p:spPr>
            <a:xfrm>
              <a:off x="6903716" y="3430505"/>
              <a:ext cx="377953" cy="3713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90" name="Oval 189"/>
            <p:cNvSpPr/>
            <p:nvPr/>
          </p:nvSpPr>
          <p:spPr>
            <a:xfrm>
              <a:off x="4974507" y="2383711"/>
              <a:ext cx="548640" cy="5486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28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216" grpId="0"/>
      <p:bldP spid="216" grpId="1"/>
      <p:bldP spid="217" grpId="0"/>
      <p:bldP spid="217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381000" y="152401"/>
            <a:ext cx="8382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/>
              <a:t>DRAM Timing Parameters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143000"/>
            <a:ext cx="8382000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ts val="3500"/>
              </a:lnSpc>
            </a:pPr>
            <a:r>
              <a:rPr lang="en-US" dirty="0"/>
              <a:t>DRAM timing parameters are dictated by </a:t>
            </a:r>
            <a:r>
              <a:rPr lang="en-US" i="1" dirty="0">
                <a:solidFill>
                  <a:srgbClr val="C00000"/>
                </a:solidFill>
              </a:rPr>
              <a:t>the worst case </a:t>
            </a:r>
          </a:p>
          <a:p>
            <a:pPr marL="914400" lvl="1" indent="-457200">
              <a:lnSpc>
                <a:spcPts val="3500"/>
              </a:lnSpc>
              <a:spcBef>
                <a:spcPts val="1000"/>
              </a:spcBef>
            </a:pPr>
            <a:r>
              <a:rPr lang="en-US" dirty="0"/>
              <a:t>The smallest cell with the smallest charge   </a:t>
            </a:r>
            <a:r>
              <a:rPr lang="en-US" b="1" u="sng" dirty="0"/>
              <a:t>in all DRAM products</a:t>
            </a:r>
            <a:endParaRPr lang="en-US" b="1" u="sng" dirty="0">
              <a:solidFill>
                <a:srgbClr val="000000"/>
              </a:solidFill>
            </a:endParaRPr>
          </a:p>
          <a:p>
            <a:pPr marL="914400" lvl="1" indent="-457200">
              <a:lnSpc>
                <a:spcPts val="3500"/>
              </a:lnSpc>
              <a:spcBef>
                <a:spcPts val="1000"/>
              </a:spcBef>
            </a:pPr>
            <a:r>
              <a:rPr lang="en-US" dirty="0">
                <a:solidFill>
                  <a:srgbClr val="000000"/>
                </a:solidFill>
              </a:rPr>
              <a:t>Operating at </a:t>
            </a:r>
            <a:r>
              <a:rPr lang="en-US" b="1" u="sng" dirty="0">
                <a:solidFill>
                  <a:srgbClr val="000000"/>
                </a:solidFill>
              </a:rPr>
              <a:t>the highest temperature</a:t>
            </a:r>
          </a:p>
          <a:p>
            <a:pPr marL="914400" lvl="1" indent="-457200">
              <a:lnSpc>
                <a:spcPts val="3500"/>
              </a:lnSpc>
              <a:spcBef>
                <a:spcPts val="1000"/>
              </a:spcBef>
            </a:pPr>
            <a:endParaRPr lang="en-US" sz="3600" i="1" dirty="0">
              <a:solidFill>
                <a:srgbClr val="000000"/>
              </a:solidFill>
            </a:endParaRPr>
          </a:p>
          <a:p>
            <a:pPr marL="457200" lvl="0" indent="-457200">
              <a:lnSpc>
                <a:spcPts val="3500"/>
              </a:lnSpc>
            </a:pPr>
            <a:r>
              <a:rPr lang="en-US" dirty="0">
                <a:solidFill>
                  <a:srgbClr val="CC0000"/>
                </a:solidFill>
              </a:rPr>
              <a:t>Large timing margin for the common case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4724400"/>
            <a:ext cx="8534400" cy="838200"/>
          </a:xfrm>
          <a:prstGeom prst="roundRect">
            <a:avLst>
              <a:gd name="adj" fmla="val 592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ctr">
              <a:lnSpc>
                <a:spcPct val="90000"/>
              </a:lnSpc>
              <a:spcBef>
                <a:spcPts val="1000"/>
              </a:spcBef>
              <a:buFont typeface="Wingdings" charset="0"/>
              <a:buChar char="à"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latin typeface="Calibri Light"/>
                <a:sym typeface="Wingdings"/>
              </a:rPr>
              <a:t>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 Light"/>
                <a:sym typeface="Wingdings"/>
              </a:rPr>
              <a:t>Can lower latency for the common case</a:t>
            </a:r>
          </a:p>
        </p:txBody>
      </p:sp>
    </p:spTree>
    <p:extLst>
      <p:ext uri="{BB962C8B-B14F-4D97-AF65-F5344CB8AC3E}">
        <p14:creationId xmlns:p14="http://schemas.microsoft.com/office/powerpoint/2010/main" val="370679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2" y="1143000"/>
            <a:ext cx="2209798" cy="1524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Temperature</a:t>
            </a:r>
          </a:p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Controller</a:t>
            </a:r>
          </a:p>
          <a:p>
            <a:pPr algn="ctr">
              <a:lnSpc>
                <a:spcPct val="90000"/>
              </a:lnSpc>
            </a:pP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2" y="2667000"/>
            <a:ext cx="2209798" cy="274320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PC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1639386"/>
            <a:ext cx="1447800" cy="255161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Heater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4600" y="1639389"/>
            <a:ext cx="2057400" cy="377081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FPGAs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19800" y="1639389"/>
            <a:ext cx="2057400" cy="377081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FPGAs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7619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DRAM Testing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444893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228600" y="838200"/>
            <a:ext cx="3581400" cy="4419600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7" name="Punchline"/>
          <p:cNvSpPr txBox="1"/>
          <p:nvPr/>
        </p:nvSpPr>
        <p:spPr>
          <a:xfrm>
            <a:off x="152400" y="838201"/>
            <a:ext cx="3733800" cy="10629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500"/>
              </a:lnSpc>
            </a:pPr>
            <a:r>
              <a:rPr lang="en-US" sz="3200" dirty="0">
                <a:latin typeface="+mj-lt"/>
              </a:rPr>
              <a:t>Typical DIMM at </a:t>
            </a:r>
          </a:p>
          <a:p>
            <a:pPr algn="ctr">
              <a:lnSpc>
                <a:spcPts val="3500"/>
              </a:lnSpc>
            </a:pPr>
            <a:r>
              <a:rPr lang="en-US" sz="3200" dirty="0">
                <a:latin typeface="+mj-lt"/>
              </a:rPr>
              <a:t>Low Temperature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798" y="152401"/>
            <a:ext cx="8458201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err="1"/>
              <a:t>Obs</a:t>
            </a:r>
            <a:r>
              <a:rPr lang="en-US" sz="4400" b="1" dirty="0"/>
              <a:t> 1. Faster Sensing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5799" y="2514951"/>
            <a:ext cx="2743200" cy="459105"/>
            <a:chOff x="4724400" y="2590800"/>
            <a:chExt cx="2743200" cy="459105"/>
          </a:xfrm>
          <a:solidFill>
            <a:schemeClr val="bg1"/>
          </a:solidFill>
        </p:grpSpPr>
        <p:sp>
          <p:nvSpPr>
            <p:cNvPr id="8" name="Oval 7"/>
            <p:cNvSpPr/>
            <p:nvPr/>
          </p:nvSpPr>
          <p:spPr>
            <a:xfrm>
              <a:off x="56388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0960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5532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010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724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1816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8846" y="1981200"/>
            <a:ext cx="2740153" cy="3019157"/>
            <a:chOff x="4572000" y="1981200"/>
            <a:chExt cx="2740153" cy="3019157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5" name="Straight Connector 14"/>
            <p:cNvCxnSpPr/>
            <p:nvPr/>
          </p:nvCxnSpPr>
          <p:spPr>
            <a:xfrm flipV="1">
              <a:off x="48006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DRAM"/>
            <p:cNvSpPr/>
            <p:nvPr/>
          </p:nvSpPr>
          <p:spPr>
            <a:xfrm>
              <a:off x="45720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52578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DRAM"/>
            <p:cNvSpPr/>
            <p:nvPr/>
          </p:nvSpPr>
          <p:spPr>
            <a:xfrm>
              <a:off x="50292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 flipV="1">
              <a:off x="5715000" y="1981200"/>
              <a:ext cx="3046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DRAM"/>
            <p:cNvSpPr/>
            <p:nvPr/>
          </p:nvSpPr>
          <p:spPr>
            <a:xfrm>
              <a:off x="54894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 flipV="1">
              <a:off x="6172200" y="1981200"/>
              <a:ext cx="3046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DRAM"/>
            <p:cNvSpPr/>
            <p:nvPr/>
          </p:nvSpPr>
          <p:spPr>
            <a:xfrm>
              <a:off x="59466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66294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RAM"/>
            <p:cNvSpPr/>
            <p:nvPr/>
          </p:nvSpPr>
          <p:spPr>
            <a:xfrm>
              <a:off x="64008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7083553" y="1981200"/>
              <a:ext cx="3047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DRAM"/>
            <p:cNvSpPr/>
            <p:nvPr/>
          </p:nvSpPr>
          <p:spPr>
            <a:xfrm>
              <a:off x="6854953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88846" y="2067086"/>
            <a:ext cx="2743200" cy="459105"/>
            <a:chOff x="1066800" y="2067086"/>
            <a:chExt cx="2743200" cy="459105"/>
          </a:xfrm>
        </p:grpSpPr>
        <p:sp>
          <p:nvSpPr>
            <p:cNvPr id="29" name="Oval 28"/>
            <p:cNvSpPr/>
            <p:nvPr/>
          </p:nvSpPr>
          <p:spPr>
            <a:xfrm>
              <a:off x="19812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4384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956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3528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0668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5240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8846" y="2977676"/>
            <a:ext cx="2743200" cy="1367790"/>
            <a:chOff x="4572000" y="2977676"/>
            <a:chExt cx="2743200" cy="1367790"/>
          </a:xfrm>
          <a:solidFill>
            <a:schemeClr val="accent6">
              <a:lumMod val="75000"/>
            </a:schemeClr>
          </a:solidFill>
        </p:grpSpPr>
        <p:sp>
          <p:nvSpPr>
            <p:cNvPr id="41" name="Oval 40"/>
            <p:cNvSpPr/>
            <p:nvPr/>
          </p:nvSpPr>
          <p:spPr>
            <a:xfrm>
              <a:off x="54864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9436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4008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6858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572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0292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4864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9436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4008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858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4864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59436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4008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858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572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50292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4572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0292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97229" y="2526381"/>
            <a:ext cx="2724912" cy="440817"/>
            <a:chOff x="4583430" y="2539526"/>
            <a:chExt cx="2724912" cy="440817"/>
          </a:xfrm>
        </p:grpSpPr>
        <p:sp>
          <p:nvSpPr>
            <p:cNvPr id="60" name="Oval 59"/>
            <p:cNvSpPr/>
            <p:nvPr/>
          </p:nvSpPr>
          <p:spPr>
            <a:xfrm>
              <a:off x="54978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59550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64122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68694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5834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50406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65046" y="2969895"/>
            <a:ext cx="2592325" cy="1455581"/>
            <a:chOff x="4648200" y="2969895"/>
            <a:chExt cx="2592325" cy="1455581"/>
          </a:xfrm>
        </p:grpSpPr>
        <p:sp>
          <p:nvSpPr>
            <p:cNvPr id="67" name="Down Arrow 66"/>
            <p:cNvSpPr/>
            <p:nvPr/>
          </p:nvSpPr>
          <p:spPr>
            <a:xfrm>
              <a:off x="4648200" y="2971800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8" name="Down Arrow 67"/>
            <p:cNvSpPr/>
            <p:nvPr/>
          </p:nvSpPr>
          <p:spPr>
            <a:xfrm>
              <a:off x="5108450" y="2969895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9" name="Down Arrow 68"/>
            <p:cNvSpPr/>
            <p:nvPr/>
          </p:nvSpPr>
          <p:spPr>
            <a:xfrm>
              <a:off x="5562602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0" name="Down Arrow 69"/>
            <p:cNvSpPr/>
            <p:nvPr/>
          </p:nvSpPr>
          <p:spPr>
            <a:xfrm>
              <a:off x="6022852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1" name="Down Arrow 70"/>
            <p:cNvSpPr/>
            <p:nvPr/>
          </p:nvSpPr>
          <p:spPr>
            <a:xfrm>
              <a:off x="6478523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2" name="Down Arrow 71"/>
            <p:cNvSpPr/>
            <p:nvPr/>
          </p:nvSpPr>
          <p:spPr>
            <a:xfrm>
              <a:off x="6938773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3971717" y="2524286"/>
            <a:ext cx="2505284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More charge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962400" y="3200400"/>
            <a:ext cx="2514600" cy="838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ts val="3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Strong charge</a:t>
            </a:r>
          </a:p>
          <a:p>
            <a:pPr>
              <a:lnSpc>
                <a:spcPts val="3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flow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967610" y="4466957"/>
            <a:ext cx="250939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Faster sensing</a:t>
            </a:r>
          </a:p>
        </p:txBody>
      </p:sp>
      <p:sp>
        <p:nvSpPr>
          <p:cNvPr id="93" name="Punchline"/>
          <p:cNvSpPr txBox="1"/>
          <p:nvPr/>
        </p:nvSpPr>
        <p:spPr>
          <a:xfrm>
            <a:off x="0" y="5334000"/>
            <a:ext cx="91440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latin typeface="+mj-lt"/>
              </a:rPr>
              <a:t>Typical DIMM at Low Temperature</a:t>
            </a:r>
          </a:p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"/>
              </a:rPr>
              <a:t> More charge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"/>
              </a:rPr>
              <a:t> Faster sensing</a:t>
            </a:r>
            <a:endParaRPr lang="en-US" sz="3600" i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72200" y="838200"/>
            <a:ext cx="2971800" cy="4419600"/>
            <a:chOff x="6172200" y="838200"/>
            <a:chExt cx="2971800" cy="4419600"/>
          </a:xfrm>
        </p:grpSpPr>
        <p:sp>
          <p:nvSpPr>
            <p:cNvPr id="91" name="Rectangle 90"/>
            <p:cNvSpPr/>
            <p:nvPr/>
          </p:nvSpPr>
          <p:spPr>
            <a:xfrm>
              <a:off x="6172200" y="838200"/>
              <a:ext cx="2971800" cy="4419600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chemeClr val="accent1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+mj-lt"/>
                </a:rPr>
                <a:t>Timing</a:t>
              </a:r>
            </a:p>
            <a:p>
              <a:pPr algn="ctr">
                <a:lnSpc>
                  <a:spcPct val="70000"/>
                </a:lnSpc>
              </a:pPr>
              <a:r>
                <a:rPr lang="en-US" sz="3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sz="36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tRCD</a:t>
              </a:r>
              <a:r>
                <a:rPr lang="en-US" sz="3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algn="ctr"/>
              <a:endParaRPr lang="en-US" sz="140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US" sz="4800" b="1" dirty="0">
                  <a:solidFill>
                    <a:srgbClr val="C00000"/>
                  </a:solidFill>
                  <a:latin typeface="+mj-lt"/>
                </a:rPr>
                <a:t>17% ↓</a:t>
              </a:r>
              <a:endParaRPr lang="en-US" sz="100" b="1" dirty="0">
                <a:solidFill>
                  <a:srgbClr val="C00000"/>
                </a:solidFill>
                <a:latin typeface="+mj-lt"/>
              </a:endParaRPr>
            </a:p>
            <a:p>
              <a:pPr algn="ctr"/>
              <a:r>
                <a:rPr lang="en-US" sz="4800" b="1" dirty="0">
                  <a:solidFill>
                    <a:srgbClr val="CC0000"/>
                  </a:solidFill>
                  <a:latin typeface="+mj-lt"/>
                </a:rPr>
                <a:t> </a:t>
              </a:r>
              <a:r>
                <a:rPr lang="en-US" sz="4000" b="1" dirty="0">
                  <a:solidFill>
                    <a:srgbClr val="C00000"/>
                  </a:solidFill>
                  <a:latin typeface="+mj-lt"/>
                </a:rPr>
                <a:t>No Errors</a:t>
              </a:r>
            </a:p>
            <a:p>
              <a:pPr algn="ctr"/>
              <a:endParaRPr lang="en-US" sz="10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3" name="Punchline"/>
            <p:cNvSpPr txBox="1"/>
            <p:nvPr/>
          </p:nvSpPr>
          <p:spPr>
            <a:xfrm>
              <a:off x="6172200" y="838200"/>
              <a:ext cx="2971800" cy="1066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3200" dirty="0">
                  <a:latin typeface="+mj-lt"/>
                </a:rPr>
                <a:t>115 DIMM </a:t>
              </a:r>
            </a:p>
            <a:p>
              <a:pPr algn="ctr">
                <a:lnSpc>
                  <a:spcPts val="3500"/>
                </a:lnSpc>
              </a:pPr>
              <a:r>
                <a:rPr lang="en-US" sz="3200" dirty="0">
                  <a:latin typeface="+mj-lt"/>
                </a:rPr>
                <a:t>characterization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248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5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Bank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ch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59633" y="2102568"/>
            <a:ext cx="4185747" cy="348581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66415" y="1828800"/>
            <a:ext cx="3352798" cy="4114800"/>
            <a:chOff x="2438400" y="1828800"/>
            <a:chExt cx="3733800" cy="4419600"/>
          </a:xfrm>
        </p:grpSpPr>
        <p:sp>
          <p:nvSpPr>
            <p:cNvPr id="7" name="Rectangle 6"/>
            <p:cNvSpPr/>
            <p:nvPr/>
          </p:nvSpPr>
          <p:spPr>
            <a:xfrm>
              <a:off x="2438400" y="1828800"/>
              <a:ext cx="1600200" cy="10668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0" y="1828800"/>
              <a:ext cx="1600200" cy="10668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0" y="2971800"/>
              <a:ext cx="1600200" cy="10668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2000" y="4038600"/>
              <a:ext cx="1600200" cy="10668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72000" y="5181600"/>
              <a:ext cx="1600200" cy="10668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5181600"/>
              <a:ext cx="1600200" cy="10668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438400" y="4038600"/>
              <a:ext cx="1600200" cy="10668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438400" y="2971800"/>
              <a:ext cx="1600200" cy="10668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57600" y="2362200"/>
            <a:ext cx="5048587" cy="1335107"/>
            <a:chOff x="4953000" y="2362200"/>
            <a:chExt cx="9884137" cy="1335107"/>
          </a:xfrm>
        </p:grpSpPr>
        <p:sp>
          <p:nvSpPr>
            <p:cNvPr id="16" name="TextBox 15"/>
            <p:cNvSpPr txBox="1"/>
            <p:nvPr/>
          </p:nvSpPr>
          <p:spPr>
            <a:xfrm>
              <a:off x="6781799" y="2743200"/>
              <a:ext cx="80553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How to build a DRAM bank from a DRAM array?</a:t>
              </a:r>
            </a:p>
          </p:txBody>
        </p:sp>
        <p:cxnSp>
          <p:nvCxnSpPr>
            <p:cNvPr id="17" name="Straight Arrow Connector 16"/>
            <p:cNvCxnSpPr>
              <a:stCxn id="16" idx="1"/>
            </p:cNvCxnSpPr>
            <p:nvPr/>
          </p:nvCxnSpPr>
          <p:spPr>
            <a:xfrm rot="10800000">
              <a:off x="4953000" y="2362200"/>
              <a:ext cx="1828799" cy="858054"/>
            </a:xfrm>
            <a:prstGeom prst="straightConnector1">
              <a:avLst/>
            </a:prstGeom>
            <a:ln w="28575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5438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228600" y="838200"/>
            <a:ext cx="3581400" cy="4419600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10726"/>
            <a:ext cx="78486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err="1"/>
              <a:t>Obs</a:t>
            </a:r>
            <a:r>
              <a:rPr lang="en-US" sz="4400" b="1" dirty="0"/>
              <a:t> 2. Reducing Restore Time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5799" y="2514951"/>
            <a:ext cx="2743200" cy="459105"/>
            <a:chOff x="4724400" y="2590800"/>
            <a:chExt cx="2743200" cy="459105"/>
          </a:xfrm>
          <a:solidFill>
            <a:schemeClr val="bg1"/>
          </a:solidFill>
        </p:grpSpPr>
        <p:sp>
          <p:nvSpPr>
            <p:cNvPr id="8" name="Oval 7"/>
            <p:cNvSpPr/>
            <p:nvPr/>
          </p:nvSpPr>
          <p:spPr>
            <a:xfrm>
              <a:off x="56388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0960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5532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010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724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1816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8846" y="1981200"/>
            <a:ext cx="2740153" cy="3019157"/>
            <a:chOff x="4572000" y="1981200"/>
            <a:chExt cx="2740153" cy="3019157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5" name="Straight Connector 14"/>
            <p:cNvCxnSpPr/>
            <p:nvPr/>
          </p:nvCxnSpPr>
          <p:spPr>
            <a:xfrm flipV="1">
              <a:off x="48006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DRAM"/>
            <p:cNvSpPr/>
            <p:nvPr/>
          </p:nvSpPr>
          <p:spPr>
            <a:xfrm>
              <a:off x="45720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52578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DRAM"/>
            <p:cNvSpPr/>
            <p:nvPr/>
          </p:nvSpPr>
          <p:spPr>
            <a:xfrm>
              <a:off x="50292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 flipV="1">
              <a:off x="5715000" y="1981200"/>
              <a:ext cx="3046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DRAM"/>
            <p:cNvSpPr/>
            <p:nvPr/>
          </p:nvSpPr>
          <p:spPr>
            <a:xfrm>
              <a:off x="54894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 flipV="1">
              <a:off x="6172200" y="1981200"/>
              <a:ext cx="3046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DRAM"/>
            <p:cNvSpPr/>
            <p:nvPr/>
          </p:nvSpPr>
          <p:spPr>
            <a:xfrm>
              <a:off x="59466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66294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RAM"/>
            <p:cNvSpPr/>
            <p:nvPr/>
          </p:nvSpPr>
          <p:spPr>
            <a:xfrm>
              <a:off x="64008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7083553" y="1981200"/>
              <a:ext cx="3047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DRAM"/>
            <p:cNvSpPr/>
            <p:nvPr/>
          </p:nvSpPr>
          <p:spPr>
            <a:xfrm>
              <a:off x="6854953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88846" y="2067086"/>
            <a:ext cx="2743200" cy="459105"/>
            <a:chOff x="1066800" y="2067086"/>
            <a:chExt cx="2743200" cy="459105"/>
          </a:xfrm>
        </p:grpSpPr>
        <p:sp>
          <p:nvSpPr>
            <p:cNvPr id="29" name="Oval 28"/>
            <p:cNvSpPr/>
            <p:nvPr/>
          </p:nvSpPr>
          <p:spPr>
            <a:xfrm>
              <a:off x="19812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4384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956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3528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0668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5240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8846" y="2977676"/>
            <a:ext cx="2743200" cy="1367790"/>
            <a:chOff x="4572000" y="2977676"/>
            <a:chExt cx="2743200" cy="1367790"/>
          </a:xfrm>
          <a:solidFill>
            <a:schemeClr val="accent6">
              <a:lumMod val="75000"/>
            </a:schemeClr>
          </a:solidFill>
        </p:grpSpPr>
        <p:sp>
          <p:nvSpPr>
            <p:cNvPr id="41" name="Oval 40"/>
            <p:cNvSpPr/>
            <p:nvPr/>
          </p:nvSpPr>
          <p:spPr>
            <a:xfrm>
              <a:off x="54864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9436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4008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6858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572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0292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4864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9436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4008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858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4864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59436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4008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858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572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50292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4572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0292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97229" y="2526381"/>
            <a:ext cx="2724912" cy="440817"/>
            <a:chOff x="4583430" y="2539526"/>
            <a:chExt cx="2724912" cy="44081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0" name="Oval 59"/>
            <p:cNvSpPr/>
            <p:nvPr/>
          </p:nvSpPr>
          <p:spPr>
            <a:xfrm>
              <a:off x="5497830" y="2541431"/>
              <a:ext cx="438912" cy="438912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5955030" y="2541431"/>
              <a:ext cx="438912" cy="438912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6412230" y="2541431"/>
              <a:ext cx="438912" cy="438912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6869430" y="2539526"/>
              <a:ext cx="438912" cy="438912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583430" y="2539526"/>
              <a:ext cx="438912" cy="438912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5040630" y="2539526"/>
              <a:ext cx="438912" cy="438912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 rot="10800000">
            <a:off x="765046" y="2971800"/>
            <a:ext cx="2592325" cy="1455581"/>
            <a:chOff x="4648200" y="2969895"/>
            <a:chExt cx="2592325" cy="1455581"/>
          </a:xfrm>
        </p:grpSpPr>
        <p:sp>
          <p:nvSpPr>
            <p:cNvPr id="74" name="Down Arrow 73"/>
            <p:cNvSpPr/>
            <p:nvPr/>
          </p:nvSpPr>
          <p:spPr>
            <a:xfrm>
              <a:off x="4648200" y="2971800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5" name="Down Arrow 74"/>
            <p:cNvSpPr/>
            <p:nvPr/>
          </p:nvSpPr>
          <p:spPr>
            <a:xfrm>
              <a:off x="5108450" y="2969895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6" name="Down Arrow 75"/>
            <p:cNvSpPr/>
            <p:nvPr/>
          </p:nvSpPr>
          <p:spPr>
            <a:xfrm>
              <a:off x="5562602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7" name="Down Arrow 76"/>
            <p:cNvSpPr/>
            <p:nvPr/>
          </p:nvSpPr>
          <p:spPr>
            <a:xfrm>
              <a:off x="6022852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8" name="Down Arrow 77"/>
            <p:cNvSpPr/>
            <p:nvPr/>
          </p:nvSpPr>
          <p:spPr>
            <a:xfrm>
              <a:off x="6478523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9" name="Down Arrow 78"/>
            <p:cNvSpPr/>
            <p:nvPr/>
          </p:nvSpPr>
          <p:spPr>
            <a:xfrm>
              <a:off x="6938773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3657600" y="1524000"/>
            <a:ext cx="2667000" cy="130029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ts val="3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Larger cell &amp; </a:t>
            </a:r>
          </a:p>
          <a:p>
            <a:pPr>
              <a:lnSpc>
                <a:spcPts val="3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Less leakage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"/>
              </a:rPr>
              <a:t> 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>
              <a:lnSpc>
                <a:spcPts val="3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"/>
              </a:rPr>
              <a:t>Extra charge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657600" y="2819399"/>
            <a:ext cx="2762223" cy="1447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ts val="3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No need to fully</a:t>
            </a:r>
          </a:p>
          <a:p>
            <a:pPr>
              <a:lnSpc>
                <a:spcPts val="3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restore charge</a:t>
            </a:r>
          </a:p>
        </p:txBody>
      </p:sp>
      <p:sp>
        <p:nvSpPr>
          <p:cNvPr id="89" name="Punchline"/>
          <p:cNvSpPr txBox="1"/>
          <p:nvPr/>
        </p:nvSpPr>
        <p:spPr>
          <a:xfrm>
            <a:off x="0" y="5334000"/>
            <a:ext cx="91440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latin typeface="+mj-lt"/>
              </a:rPr>
              <a:t>Typical DIMM at lower temperature</a:t>
            </a:r>
          </a:p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"/>
              </a:rPr>
              <a:t> More charge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"/>
              </a:rPr>
              <a:t> Restore time reduction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69152" y="838200"/>
            <a:ext cx="2974848" cy="4419600"/>
            <a:chOff x="6169152" y="838200"/>
            <a:chExt cx="2974848" cy="4419600"/>
          </a:xfrm>
        </p:grpSpPr>
        <p:sp>
          <p:nvSpPr>
            <p:cNvPr id="87" name="Rectangle 86"/>
            <p:cNvSpPr/>
            <p:nvPr/>
          </p:nvSpPr>
          <p:spPr>
            <a:xfrm>
              <a:off x="6172200" y="838200"/>
              <a:ext cx="2971800" cy="4419600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chemeClr val="accent1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sz="100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+mj-lt"/>
                </a:rPr>
                <a:t> Read </a:t>
              </a:r>
              <a:r>
                <a:rPr lang="en-US" sz="2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sz="28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tRAS</a:t>
              </a:r>
              <a:r>
                <a:rPr lang="en-US" sz="2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algn="ctr">
                <a:lnSpc>
                  <a:spcPct val="90000"/>
                </a:lnSpc>
              </a:pPr>
              <a:r>
                <a:rPr lang="en-US" sz="4800" b="1" dirty="0">
                  <a:solidFill>
                    <a:srgbClr val="CC0000"/>
                  </a:solidFill>
                  <a:latin typeface="+mj-lt"/>
                </a:rPr>
                <a:t>37% ↓</a:t>
              </a:r>
            </a:p>
            <a:p>
              <a:pPr algn="ctr"/>
              <a:endParaRPr lang="en-US" sz="70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+mj-lt"/>
                </a:rPr>
                <a:t> Write </a:t>
              </a:r>
              <a:r>
                <a:rPr lang="en-US" sz="2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sz="28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tWR</a:t>
              </a:r>
              <a:r>
                <a:rPr lang="en-US" sz="2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algn="ctr">
                <a:lnSpc>
                  <a:spcPct val="90000"/>
                </a:lnSpc>
              </a:pPr>
              <a:r>
                <a:rPr lang="en-US" sz="4800" b="1" dirty="0">
                  <a:solidFill>
                    <a:srgbClr val="CC0000"/>
                  </a:solidFill>
                  <a:latin typeface="+mj-lt"/>
                </a:rPr>
                <a:t>54%</a:t>
              </a:r>
              <a:r>
                <a:rPr lang="en-US" sz="4000" b="1" dirty="0">
                  <a:solidFill>
                    <a:srgbClr val="CC0000"/>
                  </a:solidFill>
                  <a:latin typeface="+mj-lt"/>
                </a:rPr>
                <a:t> ↓</a:t>
              </a:r>
            </a:p>
            <a:p>
              <a:pPr algn="ctr"/>
              <a:endParaRPr lang="en-US" sz="100" b="1" dirty="0">
                <a:solidFill>
                  <a:srgbClr val="CC0000"/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4000" b="1" dirty="0">
                  <a:solidFill>
                    <a:srgbClr val="CC0000"/>
                  </a:solidFill>
                  <a:latin typeface="+mj-lt"/>
                </a:rPr>
                <a:t>No Errors</a:t>
              </a:r>
            </a:p>
          </p:txBody>
        </p:sp>
        <p:sp>
          <p:nvSpPr>
            <p:cNvPr id="71" name="Punchline"/>
            <p:cNvSpPr txBox="1"/>
            <p:nvPr/>
          </p:nvSpPr>
          <p:spPr>
            <a:xfrm>
              <a:off x="6169152" y="838200"/>
              <a:ext cx="2974847" cy="1066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3200" dirty="0">
                  <a:latin typeface="+mj-lt"/>
                </a:rPr>
                <a:t>115 DIMM </a:t>
              </a:r>
            </a:p>
            <a:p>
              <a:pPr algn="ctr">
                <a:lnSpc>
                  <a:spcPts val="3500"/>
                </a:lnSpc>
              </a:pPr>
              <a:r>
                <a:rPr lang="en-US" sz="3200" dirty="0">
                  <a:latin typeface="+mj-lt"/>
                </a:rPr>
                <a:t>characterization</a:t>
              </a:r>
            </a:p>
          </p:txBody>
        </p:sp>
      </p:grpSp>
      <p:sp>
        <p:nvSpPr>
          <p:cNvPr id="72" name="Punchline"/>
          <p:cNvSpPr txBox="1"/>
          <p:nvPr/>
        </p:nvSpPr>
        <p:spPr>
          <a:xfrm>
            <a:off x="152400" y="838201"/>
            <a:ext cx="3733800" cy="10629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500"/>
              </a:lnSpc>
            </a:pPr>
            <a:r>
              <a:rPr lang="en-US" sz="3200" dirty="0">
                <a:latin typeface="+mj-lt"/>
              </a:rPr>
              <a:t>Typical DIMM at </a:t>
            </a:r>
          </a:p>
          <a:p>
            <a:pPr algn="ctr">
              <a:lnSpc>
                <a:spcPts val="3500"/>
              </a:lnSpc>
            </a:pPr>
            <a:r>
              <a:rPr lang="en-US" sz="3200" dirty="0">
                <a:latin typeface="+mj-lt"/>
              </a:rPr>
              <a:t>Low Temperature</a:t>
            </a:r>
          </a:p>
        </p:txBody>
      </p:sp>
    </p:spTree>
    <p:extLst>
      <p:ext uri="{BB962C8B-B14F-4D97-AF65-F5344CB8AC3E}">
        <p14:creationId xmlns:p14="http://schemas.microsoft.com/office/powerpoint/2010/main" val="304098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8" grpId="0"/>
      <p:bldP spid="8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161"/>
          <p:cNvGrpSpPr/>
          <p:nvPr/>
        </p:nvGrpSpPr>
        <p:grpSpPr>
          <a:xfrm>
            <a:off x="3962400" y="915447"/>
            <a:ext cx="4914100" cy="3340699"/>
            <a:chOff x="4303653" y="915447"/>
            <a:chExt cx="4914100" cy="3340699"/>
          </a:xfrm>
        </p:grpSpPr>
        <p:sp>
          <p:nvSpPr>
            <p:cNvPr id="117" name="Oval 116"/>
            <p:cNvSpPr/>
            <p:nvPr/>
          </p:nvSpPr>
          <p:spPr>
            <a:xfrm>
              <a:off x="5403440" y="1512946"/>
              <a:ext cx="2743200" cy="27432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25000"/>
              </a:schemeClr>
            </a:solidFill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  <a:latin typeface="+mj-lt"/>
              </a:endParaRPr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5435188" y="2332787"/>
              <a:ext cx="142652" cy="71323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accent5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V="1">
              <a:off x="7985761" y="2377440"/>
              <a:ext cx="146684" cy="61967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accent5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V="1">
              <a:off x="6779293" y="1451917"/>
              <a:ext cx="0" cy="139318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accent5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4303653" y="1907092"/>
              <a:ext cx="1360010" cy="45230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Empty (0V)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857743" y="1913417"/>
              <a:ext cx="1360010" cy="45230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Full (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Vdd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)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090143" y="915447"/>
              <a:ext cx="1360010" cy="45230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Half</a:t>
              </a:r>
            </a:p>
          </p:txBody>
        </p:sp>
      </p:grpSp>
      <p:sp>
        <p:nvSpPr>
          <p:cNvPr id="152" name="Arc 151"/>
          <p:cNvSpPr/>
          <p:nvPr/>
        </p:nvSpPr>
        <p:spPr>
          <a:xfrm rot="16200000">
            <a:off x="5715985" y="1985766"/>
            <a:ext cx="1143000" cy="1058369"/>
          </a:xfrm>
          <a:prstGeom prst="arc">
            <a:avLst/>
          </a:prstGeom>
          <a:ln w="57150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1" name="Arc 150"/>
          <p:cNvSpPr/>
          <p:nvPr/>
        </p:nvSpPr>
        <p:spPr>
          <a:xfrm>
            <a:off x="6059547" y="1956258"/>
            <a:ext cx="1143000" cy="1058369"/>
          </a:xfrm>
          <a:prstGeom prst="arc">
            <a:avLst/>
          </a:prstGeom>
          <a:ln w="571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7" name="Arc 156"/>
          <p:cNvSpPr/>
          <p:nvPr/>
        </p:nvSpPr>
        <p:spPr>
          <a:xfrm rot="16200000">
            <a:off x="5718528" y="1983892"/>
            <a:ext cx="1143000" cy="1058369"/>
          </a:xfrm>
          <a:prstGeom prst="arc">
            <a:avLst/>
          </a:prstGeom>
          <a:ln w="571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6" name="Arc 155"/>
          <p:cNvSpPr/>
          <p:nvPr/>
        </p:nvSpPr>
        <p:spPr>
          <a:xfrm>
            <a:off x="6062090" y="1954384"/>
            <a:ext cx="1143000" cy="1058369"/>
          </a:xfrm>
          <a:prstGeom prst="arc">
            <a:avLst/>
          </a:prstGeom>
          <a:ln w="57150">
            <a:solidFill>
              <a:srgbClr val="C0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28600" y="838200"/>
            <a:ext cx="3581400" cy="4419600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152401"/>
            <a:ext cx="89916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err="1"/>
              <a:t>Obs</a:t>
            </a:r>
            <a:r>
              <a:rPr lang="en-US" sz="4400" b="1" dirty="0"/>
              <a:t> 3. Reducing </a:t>
            </a:r>
            <a:r>
              <a:rPr lang="en-US" sz="4400" b="1" dirty="0" err="1"/>
              <a:t>Precharge</a:t>
            </a:r>
            <a:r>
              <a:rPr lang="en-US" sz="4400" b="1" dirty="0"/>
              <a:t> Time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90373" y="2514951"/>
            <a:ext cx="2743200" cy="459105"/>
            <a:chOff x="4724400" y="2590800"/>
            <a:chExt cx="2743200" cy="459105"/>
          </a:xfrm>
          <a:solidFill>
            <a:schemeClr val="bg1"/>
          </a:solidFill>
        </p:grpSpPr>
        <p:sp>
          <p:nvSpPr>
            <p:cNvPr id="8" name="Oval 7"/>
            <p:cNvSpPr/>
            <p:nvPr/>
          </p:nvSpPr>
          <p:spPr>
            <a:xfrm>
              <a:off x="56388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0960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5532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010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724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1816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3420" y="1981200"/>
            <a:ext cx="2740153" cy="3019157"/>
            <a:chOff x="4572000" y="1981200"/>
            <a:chExt cx="2740153" cy="3019157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5" name="Straight Connector 14"/>
            <p:cNvCxnSpPr/>
            <p:nvPr/>
          </p:nvCxnSpPr>
          <p:spPr>
            <a:xfrm flipV="1">
              <a:off x="48006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DRAM"/>
            <p:cNvSpPr/>
            <p:nvPr/>
          </p:nvSpPr>
          <p:spPr>
            <a:xfrm>
              <a:off x="45720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52578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DRAM"/>
            <p:cNvSpPr/>
            <p:nvPr/>
          </p:nvSpPr>
          <p:spPr>
            <a:xfrm>
              <a:off x="50292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 flipV="1">
              <a:off x="5715000" y="1981200"/>
              <a:ext cx="3046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DRAM"/>
            <p:cNvSpPr/>
            <p:nvPr/>
          </p:nvSpPr>
          <p:spPr>
            <a:xfrm>
              <a:off x="54894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 flipV="1">
              <a:off x="6172200" y="1981200"/>
              <a:ext cx="3046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DRAM"/>
            <p:cNvSpPr/>
            <p:nvPr/>
          </p:nvSpPr>
          <p:spPr>
            <a:xfrm>
              <a:off x="59466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66294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RAM"/>
            <p:cNvSpPr/>
            <p:nvPr/>
          </p:nvSpPr>
          <p:spPr>
            <a:xfrm>
              <a:off x="64008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7083553" y="1981200"/>
              <a:ext cx="3047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DRAM"/>
            <p:cNvSpPr/>
            <p:nvPr/>
          </p:nvSpPr>
          <p:spPr>
            <a:xfrm>
              <a:off x="6854953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93420" y="2067086"/>
            <a:ext cx="2743200" cy="459105"/>
            <a:chOff x="1066800" y="2067086"/>
            <a:chExt cx="2743200" cy="459105"/>
          </a:xfrm>
        </p:grpSpPr>
        <p:sp>
          <p:nvSpPr>
            <p:cNvPr id="29" name="Oval 28"/>
            <p:cNvSpPr/>
            <p:nvPr/>
          </p:nvSpPr>
          <p:spPr>
            <a:xfrm>
              <a:off x="19812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4384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956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3528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0668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5240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93420" y="2977676"/>
            <a:ext cx="2743200" cy="1367790"/>
            <a:chOff x="4572000" y="2977676"/>
            <a:chExt cx="2743200" cy="1367790"/>
          </a:xfrm>
          <a:solidFill>
            <a:schemeClr val="accent6">
              <a:lumMod val="75000"/>
            </a:schemeClr>
          </a:solidFill>
        </p:grpSpPr>
        <p:sp>
          <p:nvSpPr>
            <p:cNvPr id="41" name="Oval 40"/>
            <p:cNvSpPr/>
            <p:nvPr/>
          </p:nvSpPr>
          <p:spPr>
            <a:xfrm>
              <a:off x="54864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9436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4008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6858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572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0292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4864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9436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4008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858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4864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59436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4008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858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572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50292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4572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0292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01803" y="2526381"/>
            <a:ext cx="2724912" cy="440817"/>
            <a:chOff x="4583430" y="2539526"/>
            <a:chExt cx="2724912" cy="440817"/>
          </a:xfrm>
        </p:grpSpPr>
        <p:sp>
          <p:nvSpPr>
            <p:cNvPr id="60" name="Oval 59"/>
            <p:cNvSpPr/>
            <p:nvPr/>
          </p:nvSpPr>
          <p:spPr>
            <a:xfrm>
              <a:off x="54978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59550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64122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68694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5834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50406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4764147" y="1676400"/>
            <a:ext cx="3276600" cy="4038600"/>
            <a:chOff x="5105400" y="1676400"/>
            <a:chExt cx="3276600" cy="4038600"/>
          </a:xfrm>
        </p:grpSpPr>
        <p:grpSp>
          <p:nvGrpSpPr>
            <p:cNvPr id="2" name="Group 1"/>
            <p:cNvGrpSpPr/>
            <p:nvPr/>
          </p:nvGrpSpPr>
          <p:grpSpPr>
            <a:xfrm>
              <a:off x="6541549" y="2979580"/>
              <a:ext cx="457200" cy="2054777"/>
              <a:chOff x="3846577" y="3212280"/>
              <a:chExt cx="457200" cy="2054777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flipH="1" flipV="1">
                <a:off x="4086828" y="3212280"/>
                <a:ext cx="2508" cy="1521378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DRAM"/>
              <p:cNvSpPr/>
              <p:nvPr/>
            </p:nvSpPr>
            <p:spPr>
              <a:xfrm>
                <a:off x="3846577" y="4733657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 rot="16200000">
              <a:off x="5863989" y="3433432"/>
              <a:ext cx="1360010" cy="45230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 err="1">
                  <a:latin typeface="+mj-lt"/>
                </a:rPr>
                <a:t>Bitline</a:t>
              </a:r>
              <a:endParaRPr lang="en-US" sz="2800" dirty="0">
                <a:latin typeface="+mj-lt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105400" y="4879645"/>
              <a:ext cx="3276600" cy="83535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+mj-lt"/>
                </a:rPr>
                <a:t>Sense amplifier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6779293" y="1676400"/>
              <a:ext cx="2507" cy="130318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7" name="Straight Connector 126"/>
          <p:cNvCxnSpPr/>
          <p:nvPr/>
        </p:nvCxnSpPr>
        <p:spPr>
          <a:xfrm flipH="1">
            <a:off x="6440549" y="2462837"/>
            <a:ext cx="1142998" cy="508963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5284188" y="2439406"/>
            <a:ext cx="1153852" cy="532394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4126687" y="919292"/>
            <a:ext cx="1934495" cy="45230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Sensing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6828861" y="919292"/>
            <a:ext cx="2250946" cy="45230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+mj-lt"/>
              </a:rPr>
              <a:t>Precharge</a:t>
            </a:r>
            <a:endParaRPr lang="en-US" sz="3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5" name="Punchline"/>
          <p:cNvSpPr txBox="1"/>
          <p:nvPr/>
        </p:nvSpPr>
        <p:spPr>
          <a:xfrm>
            <a:off x="304800" y="5334000"/>
            <a:ext cx="23622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 err="1">
                <a:latin typeface="+mj-lt"/>
              </a:rPr>
              <a:t>Precharge</a:t>
            </a:r>
            <a:r>
              <a:rPr lang="en-US" sz="3600" dirty="0">
                <a:latin typeface="+mj-lt"/>
              </a:rPr>
              <a:t> ?</a:t>
            </a:r>
          </a:p>
        </p:txBody>
      </p:sp>
      <p:sp>
        <p:nvSpPr>
          <p:cNvPr id="166" name="Punchline"/>
          <p:cNvSpPr txBox="1"/>
          <p:nvPr/>
        </p:nvSpPr>
        <p:spPr>
          <a:xfrm>
            <a:off x="2667000" y="5334002"/>
            <a:ext cx="64770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>
                <a:latin typeface="+mj-lt"/>
              </a:rPr>
              <a:t>– Setting </a:t>
            </a:r>
            <a:r>
              <a:rPr lang="en-US" sz="3600" dirty="0" err="1">
                <a:latin typeface="+mj-lt"/>
              </a:rPr>
              <a:t>bitline</a:t>
            </a:r>
            <a:r>
              <a:rPr lang="en-US" sz="3600" dirty="0">
                <a:latin typeface="+mj-lt"/>
              </a:rPr>
              <a:t> to half-full charge </a:t>
            </a:r>
          </a:p>
        </p:txBody>
      </p:sp>
      <p:sp>
        <p:nvSpPr>
          <p:cNvPr id="88" name="Punchline"/>
          <p:cNvSpPr txBox="1"/>
          <p:nvPr/>
        </p:nvSpPr>
        <p:spPr>
          <a:xfrm>
            <a:off x="152400" y="838201"/>
            <a:ext cx="3733800" cy="10629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500"/>
              </a:lnSpc>
            </a:pPr>
            <a:r>
              <a:rPr lang="en-US" sz="3200" dirty="0">
                <a:latin typeface="+mj-lt"/>
              </a:rPr>
              <a:t>Typical DIMM at </a:t>
            </a:r>
          </a:p>
          <a:p>
            <a:pPr algn="ctr">
              <a:lnSpc>
                <a:spcPts val="3500"/>
              </a:lnSpc>
            </a:pPr>
            <a:r>
              <a:rPr lang="en-US" sz="3200" dirty="0">
                <a:latin typeface="+mj-lt"/>
              </a:rPr>
              <a:t>Low Temperature</a:t>
            </a:r>
          </a:p>
        </p:txBody>
      </p:sp>
    </p:spTree>
    <p:extLst>
      <p:ext uri="{BB962C8B-B14F-4D97-AF65-F5344CB8AC3E}">
        <p14:creationId xmlns:p14="http://schemas.microsoft.com/office/powerpoint/2010/main" val="190216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2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  <p:bldP spid="152" grpId="1" animBg="1"/>
      <p:bldP spid="151" grpId="0" animBg="1"/>
      <p:bldP spid="151" grpId="1" animBg="1"/>
      <p:bldP spid="157" grpId="0" animBg="1"/>
      <p:bldP spid="156" grpId="0" animBg="1"/>
      <p:bldP spid="163" grpId="0"/>
      <p:bldP spid="163" grpId="1"/>
      <p:bldP spid="164" grpId="0"/>
      <p:bldP spid="165" grpId="0"/>
      <p:bldP spid="16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161"/>
          <p:cNvGrpSpPr/>
          <p:nvPr/>
        </p:nvGrpSpPr>
        <p:grpSpPr>
          <a:xfrm>
            <a:off x="98831" y="1870533"/>
            <a:ext cx="5463769" cy="3234867"/>
            <a:chOff x="3957682" y="1021279"/>
            <a:chExt cx="5463769" cy="3234867"/>
          </a:xfrm>
        </p:grpSpPr>
        <p:sp>
          <p:nvSpPr>
            <p:cNvPr id="117" name="Oval 116"/>
            <p:cNvSpPr/>
            <p:nvPr/>
          </p:nvSpPr>
          <p:spPr>
            <a:xfrm>
              <a:off x="5403440" y="1512946"/>
              <a:ext cx="2743200" cy="27432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5000"/>
              </a:schemeClr>
            </a:solidFill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  <a:latin typeface="+mj-lt"/>
              </a:endParaRPr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5435188" y="2332787"/>
              <a:ext cx="142652" cy="71323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accent5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V="1">
              <a:off x="7985761" y="2377440"/>
              <a:ext cx="146684" cy="61967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accent5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V="1">
              <a:off x="6779293" y="1451917"/>
              <a:ext cx="0" cy="139318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accent5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3957682" y="1949172"/>
              <a:ext cx="1551310" cy="45230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accent5"/>
                  </a:solidFill>
                  <a:latin typeface="+mj-lt"/>
                </a:rPr>
                <a:t>Empty (0V)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8061441" y="2040735"/>
              <a:ext cx="1360010" cy="45230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accent5"/>
                  </a:solidFill>
                  <a:latin typeface="+mj-lt"/>
                </a:rPr>
                <a:t>Full (</a:t>
              </a:r>
              <a:r>
                <a:rPr lang="en-US" sz="2400" dirty="0" err="1">
                  <a:solidFill>
                    <a:schemeClr val="accent5"/>
                  </a:solidFill>
                  <a:latin typeface="+mj-lt"/>
                </a:rPr>
                <a:t>Vdd</a:t>
              </a:r>
              <a:r>
                <a:rPr lang="en-US" sz="2400" dirty="0">
                  <a:solidFill>
                    <a:schemeClr val="accent5"/>
                  </a:solidFill>
                  <a:latin typeface="+mj-lt"/>
                </a:rPr>
                <a:t>)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090143" y="1021279"/>
              <a:ext cx="1360010" cy="45230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accent5"/>
                  </a:solidFill>
                  <a:latin typeface="+mj-lt"/>
                </a:rPr>
                <a:t>Half</a:t>
              </a:r>
            </a:p>
          </p:txBody>
        </p:sp>
      </p:grpSp>
      <p:sp>
        <p:nvSpPr>
          <p:cNvPr id="157" name="Arc 156"/>
          <p:cNvSpPr/>
          <p:nvPr/>
        </p:nvSpPr>
        <p:spPr>
          <a:xfrm rot="16200000">
            <a:off x="2130880" y="3092910"/>
            <a:ext cx="953288" cy="728553"/>
          </a:xfrm>
          <a:prstGeom prst="arc">
            <a:avLst/>
          </a:prstGeom>
          <a:ln w="571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243247" y="3967702"/>
            <a:ext cx="1360010" cy="45230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err="1">
                <a:latin typeface="+mj-lt"/>
              </a:rPr>
              <a:t>bitline</a:t>
            </a:r>
            <a:endParaRPr lang="en-US" sz="2800" dirty="0">
              <a:latin typeface="+mj-lt"/>
            </a:endParaRPr>
          </a:p>
        </p:txBody>
      </p:sp>
      <p:cxnSp>
        <p:nvCxnSpPr>
          <p:cNvPr id="119" name="Straight Connector 118"/>
          <p:cNvCxnSpPr/>
          <p:nvPr/>
        </p:nvCxnSpPr>
        <p:spPr>
          <a:xfrm>
            <a:off x="2438400" y="2514600"/>
            <a:ext cx="492169" cy="1311694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2930571" y="3309551"/>
            <a:ext cx="1142998" cy="508963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1774210" y="3286120"/>
            <a:ext cx="1153852" cy="532394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76200" y="1600200"/>
            <a:ext cx="2250946" cy="106373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2800" dirty="0">
                <a:solidFill>
                  <a:srgbClr val="C00000"/>
                </a:solidFill>
                <a:latin typeface="+mj-lt"/>
              </a:rPr>
              <a:t>Not fully </a:t>
            </a:r>
            <a:r>
              <a:rPr lang="en-US" sz="2800" dirty="0" err="1">
                <a:solidFill>
                  <a:srgbClr val="C00000"/>
                </a:solidFill>
                <a:latin typeface="+mj-lt"/>
              </a:rPr>
              <a:t>precharged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7" name="Arc 86"/>
          <p:cNvSpPr/>
          <p:nvPr/>
        </p:nvSpPr>
        <p:spPr>
          <a:xfrm rot="21322428">
            <a:off x="1600726" y="2739898"/>
            <a:ext cx="2153737" cy="1464141"/>
          </a:xfrm>
          <a:prstGeom prst="arc">
            <a:avLst/>
          </a:prstGeom>
          <a:ln w="117475">
            <a:solidFill>
              <a:schemeClr val="accent5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505200" y="1544103"/>
            <a:ext cx="2743200" cy="110094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2800" dirty="0">
                <a:solidFill>
                  <a:schemeClr val="accent5"/>
                </a:solidFill>
                <a:latin typeface="+mj-lt"/>
              </a:rPr>
              <a:t>More charge</a:t>
            </a:r>
          </a:p>
          <a:p>
            <a:pPr algn="ctr">
              <a:lnSpc>
                <a:spcPts val="3000"/>
              </a:lnSpc>
            </a:pPr>
            <a:r>
              <a:rPr lang="en-US" sz="2800" dirty="0">
                <a:solidFill>
                  <a:schemeClr val="accent5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accent5"/>
                </a:solidFill>
                <a:latin typeface="+mj-lt"/>
                <a:sym typeface="Wingdings"/>
              </a:rPr>
              <a:t> strong sensing</a:t>
            </a:r>
            <a:endParaRPr lang="en-US" sz="28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-228600" y="762000"/>
            <a:ext cx="3571188" cy="838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+mj-lt"/>
              </a:rPr>
              <a:t>Access empty cell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429000" y="609600"/>
            <a:ext cx="2895600" cy="11538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+mj-lt"/>
              </a:rPr>
              <a:t>Access full cell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172200" y="838200"/>
            <a:ext cx="2971800" cy="4419600"/>
            <a:chOff x="6172200" y="762000"/>
            <a:chExt cx="2971800" cy="4419600"/>
          </a:xfrm>
        </p:grpSpPr>
        <p:sp>
          <p:nvSpPr>
            <p:cNvPr id="24" name="Rectangle 23"/>
            <p:cNvSpPr/>
            <p:nvPr/>
          </p:nvSpPr>
          <p:spPr>
            <a:xfrm>
              <a:off x="6172200" y="762000"/>
              <a:ext cx="2971800" cy="4419600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chemeClr val="accent1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+mj-lt"/>
                </a:rPr>
                <a:t>Timing</a:t>
              </a:r>
            </a:p>
            <a:p>
              <a:pPr algn="ctr">
                <a:lnSpc>
                  <a:spcPct val="70000"/>
                </a:lnSpc>
              </a:pPr>
              <a:r>
                <a:rPr lang="en-US" sz="3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sz="36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tRP</a:t>
              </a:r>
              <a:r>
                <a:rPr lang="en-US" sz="3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algn="ctr"/>
              <a:endParaRPr lang="en-US" sz="140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US" sz="4800" b="1" dirty="0">
                  <a:solidFill>
                    <a:srgbClr val="CC0000"/>
                  </a:solidFill>
                  <a:latin typeface="+mj-lt"/>
                </a:rPr>
                <a:t>35% ↓</a:t>
              </a:r>
              <a:endParaRPr lang="en-US" sz="100" b="1" dirty="0">
                <a:solidFill>
                  <a:srgbClr val="CC0000"/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4800" b="1" dirty="0">
                  <a:solidFill>
                    <a:srgbClr val="CC0000"/>
                  </a:solidFill>
                  <a:latin typeface="+mj-lt"/>
                </a:rPr>
                <a:t> </a:t>
              </a:r>
              <a:r>
                <a:rPr lang="en-US" sz="4000" b="1" dirty="0">
                  <a:solidFill>
                    <a:srgbClr val="CC0000"/>
                  </a:solidFill>
                  <a:latin typeface="+mj-lt"/>
                </a:rPr>
                <a:t>No Errors</a:t>
              </a:r>
            </a:p>
            <a:p>
              <a:pPr algn="ctr"/>
              <a:endParaRPr lang="en-US" sz="10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5" name="Punchline"/>
            <p:cNvSpPr txBox="1"/>
            <p:nvPr/>
          </p:nvSpPr>
          <p:spPr>
            <a:xfrm>
              <a:off x="6172200" y="762000"/>
              <a:ext cx="2971800" cy="1066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3200" dirty="0">
                  <a:latin typeface="+mj-lt"/>
                </a:rPr>
                <a:t>115 DIMM </a:t>
              </a:r>
            </a:p>
            <a:p>
              <a:pPr algn="ctr">
                <a:lnSpc>
                  <a:spcPts val="3500"/>
                </a:lnSpc>
              </a:pPr>
              <a:r>
                <a:rPr lang="en-US" sz="3200" dirty="0">
                  <a:latin typeface="+mj-lt"/>
                </a:rPr>
                <a:t>characterization</a:t>
              </a:r>
            </a:p>
          </p:txBody>
        </p:sp>
      </p:grpSp>
      <p:sp>
        <p:nvSpPr>
          <p:cNvPr id="26" name="Punchline"/>
          <p:cNvSpPr txBox="1"/>
          <p:nvPr/>
        </p:nvSpPr>
        <p:spPr>
          <a:xfrm>
            <a:off x="0" y="5257800"/>
            <a:ext cx="91440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+mj-lt"/>
              </a:rPr>
              <a:t>Typical DIMM at Lower Temperature</a:t>
            </a:r>
          </a:p>
          <a:p>
            <a:pPr algn="ctr"/>
            <a:r>
              <a:rPr lang="en-US" sz="3600" dirty="0">
                <a:solidFill>
                  <a:schemeClr val="accent5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chemeClr val="accent5"/>
                </a:solidFill>
                <a:latin typeface="+mj-lt"/>
                <a:sym typeface="Wingdings"/>
              </a:rPr>
              <a:t> More charge </a:t>
            </a:r>
            <a:r>
              <a:rPr lang="en-US" sz="3600" dirty="0">
                <a:solidFill>
                  <a:schemeClr val="accent5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chemeClr val="accent5"/>
                </a:solidFill>
                <a:latin typeface="+mj-lt"/>
                <a:sym typeface="Wingdings"/>
              </a:rPr>
              <a:t> </a:t>
            </a:r>
            <a:r>
              <a:rPr lang="en-US" sz="3600" dirty="0" err="1">
                <a:solidFill>
                  <a:schemeClr val="accent5"/>
                </a:solidFill>
                <a:latin typeface="+mj-lt"/>
                <a:sym typeface="Wingdings"/>
              </a:rPr>
              <a:t>Precharge</a:t>
            </a:r>
            <a:r>
              <a:rPr lang="en-US" sz="3600" dirty="0">
                <a:solidFill>
                  <a:schemeClr val="accent5"/>
                </a:solidFill>
                <a:latin typeface="+mj-lt"/>
                <a:sym typeface="Wingdings"/>
              </a:rPr>
              <a:t> time reduction</a:t>
            </a:r>
            <a:endParaRPr lang="en-US" sz="36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57200" y="152401"/>
            <a:ext cx="8915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err="1"/>
              <a:t>Obs</a:t>
            </a:r>
            <a:r>
              <a:rPr lang="en-US" sz="4400" b="1" dirty="0"/>
              <a:t> 3. Reducing </a:t>
            </a:r>
            <a:r>
              <a:rPr lang="en-US" sz="4400" b="1" dirty="0" err="1"/>
              <a:t>Precharge</a:t>
            </a:r>
            <a:r>
              <a:rPr lang="en-US" sz="4400" b="1" dirty="0"/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420419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64" grpId="0"/>
      <p:bldP spid="87" grpId="0" animBg="1"/>
      <p:bldP spid="88" grpId="0"/>
      <p:bldP spid="93" grpId="0"/>
      <p:bldP spid="94" grpId="0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64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Adaptive-Latency DRAM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63" y="1242646"/>
            <a:ext cx="9144000" cy="464820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Key idea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Optimize DRAM timing parameters online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endParaRPr lang="en-US" sz="2000" i="1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Two components</a:t>
            </a:r>
            <a:endParaRPr lang="en-US" sz="3200" dirty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ea typeface="Cambria Math" panose="02040503050406030204" pitchFamily="18" charset="0"/>
              </a:rPr>
              <a:t>DRAM manufacturer profiles multiple sets of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ea typeface="Cambria Math" panose="02040503050406030204" pitchFamily="18" charset="0"/>
              </a:rPr>
              <a:t>reliable DRAM timing parameters at different temperatures for each DIMM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System monitors DRAM temperature &amp; uses appropriate DRAM timing parameters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3379763"/>
            <a:ext cx="5638800" cy="548640"/>
          </a:xfrm>
          <a:prstGeom prst="rect">
            <a:avLst/>
          </a:prstGeom>
          <a:solidFill>
            <a:schemeClr val="accent5"/>
          </a:solidFill>
          <a:effectLst>
            <a:softEdge rad="50800"/>
          </a:effectLst>
        </p:spPr>
        <p:txBody>
          <a:bodyPr vert="horz" wrap="none" lIns="0" tIns="0" rIns="0" bIns="9144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  <a:ea typeface="Cambria Math" panose="02040503050406030204" pitchFamily="18" charset="0"/>
              </a:rPr>
              <a:t>reliable DRAM timing parameters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00400" y="4213860"/>
            <a:ext cx="3352800" cy="548640"/>
          </a:xfrm>
          <a:prstGeom prst="rect">
            <a:avLst/>
          </a:prstGeom>
          <a:solidFill>
            <a:schemeClr val="accent5"/>
          </a:solidFill>
          <a:effectLst>
            <a:softEdge rad="50800"/>
          </a:effectLst>
        </p:spPr>
        <p:txBody>
          <a:bodyPr vert="horz" lIns="0" tIns="0" rIns="0" bIns="9144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  <a:ea typeface="Cambria Math" panose="02040503050406030204" pitchFamily="18" charset="0"/>
              </a:rPr>
              <a:t>DRAM temperature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5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461666" y="990600"/>
          <a:ext cx="8458200" cy="426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54"/>
          <p:cNvSpPr txBox="1"/>
          <p:nvPr/>
        </p:nvSpPr>
        <p:spPr>
          <a:xfrm>
            <a:off x="3357266" y="1525280"/>
            <a:ext cx="1752600" cy="261610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b="1" i="1" dirty="0">
              <a:ln>
                <a:noFill/>
              </a:ln>
              <a:solidFill>
                <a:srgbClr val="0000FF"/>
              </a:solidFill>
              <a:latin typeface="+mj-lt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461666" y="990601"/>
          <a:ext cx="8458200" cy="426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61666" y="990600"/>
            <a:ext cx="8458200" cy="4267199"/>
            <a:chOff x="461666" y="1143000"/>
            <a:chExt cx="8458200" cy="4267199"/>
          </a:xfrm>
        </p:grpSpPr>
        <p:graphicFrame>
          <p:nvGraphicFramePr>
            <p:cNvPr id="14" name="Chart 13"/>
            <p:cNvGraphicFramePr>
              <a:graphicFrameLocks/>
            </p:cNvGraphicFramePr>
            <p:nvPr/>
          </p:nvGraphicFramePr>
          <p:xfrm>
            <a:off x="461666" y="1143000"/>
            <a:ext cx="8458200" cy="42671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0" name="TextBox 54"/>
            <p:cNvSpPr txBox="1"/>
            <p:nvPr/>
          </p:nvSpPr>
          <p:spPr>
            <a:xfrm>
              <a:off x="7548251" y="2020897"/>
              <a:ext cx="914416" cy="43090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200" b="1" i="1" dirty="0">
                  <a:solidFill>
                    <a:schemeClr val="accent5"/>
                  </a:solidFill>
                  <a:latin typeface="+mj-lt"/>
                </a:rPr>
                <a:t>14.0%</a:t>
              </a:r>
            </a:p>
          </p:txBody>
        </p:sp>
        <p:sp>
          <p:nvSpPr>
            <p:cNvPr id="21" name="TextBox 54"/>
            <p:cNvSpPr txBox="1"/>
            <p:nvPr/>
          </p:nvSpPr>
          <p:spPr>
            <a:xfrm>
              <a:off x="6858000" y="2884992"/>
              <a:ext cx="914416" cy="43090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200" b="1" i="1" dirty="0">
                  <a:solidFill>
                    <a:schemeClr val="accent5"/>
                  </a:solidFill>
                  <a:latin typeface="+mj-lt"/>
                </a:rPr>
                <a:t>2.9%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1666" y="990600"/>
            <a:ext cx="8610617" cy="4267199"/>
            <a:chOff x="461666" y="1143000"/>
            <a:chExt cx="8610617" cy="4267199"/>
          </a:xfrm>
        </p:grpSpPr>
        <p:graphicFrame>
          <p:nvGraphicFramePr>
            <p:cNvPr id="15" name="Chart 14"/>
            <p:cNvGraphicFramePr>
              <a:graphicFrameLocks/>
            </p:cNvGraphicFramePr>
            <p:nvPr/>
          </p:nvGraphicFramePr>
          <p:xfrm>
            <a:off x="461666" y="1143000"/>
            <a:ext cx="8458200" cy="42671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9" name="TextBox 54"/>
            <p:cNvSpPr txBox="1"/>
            <p:nvPr/>
          </p:nvSpPr>
          <p:spPr>
            <a:xfrm>
              <a:off x="8157867" y="2312299"/>
              <a:ext cx="914416" cy="430901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200" b="1" i="1" dirty="0">
                  <a:solidFill>
                    <a:schemeClr val="accent5"/>
                  </a:solidFill>
                  <a:latin typeface="+mj-lt"/>
                </a:rPr>
                <a:t>10.4%</a:t>
              </a: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461666" y="152401"/>
            <a:ext cx="8682334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000000"/>
                </a:solidFill>
              </a:rPr>
              <a:t>Real System Evaluation</a:t>
            </a:r>
          </a:p>
        </p:txBody>
      </p:sp>
      <p:sp>
        <p:nvSpPr>
          <p:cNvPr id="16" name="Punchline"/>
          <p:cNvSpPr txBox="1"/>
          <p:nvPr/>
        </p:nvSpPr>
        <p:spPr>
          <a:xfrm>
            <a:off x="0" y="5181600"/>
            <a:ext cx="91440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latin typeface="+mj-lt"/>
              </a:rPr>
              <a:t>AL-DRAM provides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high performance improvement, greater for multi-core workloads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1559868" y="2626666"/>
            <a:ext cx="3581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Performance Improvement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858000" y="838200"/>
            <a:ext cx="0" cy="434340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58000" y="1005840"/>
            <a:ext cx="228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800" dirty="0">
                <a:latin typeface="+mj-lt"/>
              </a:rPr>
              <a:t>Average    </a:t>
            </a:r>
          </a:p>
          <a:p>
            <a:pPr algn="ctr">
              <a:lnSpc>
                <a:spcPts val="3000"/>
              </a:lnSpc>
            </a:pPr>
            <a:r>
              <a:rPr lang="en-US" sz="2800" dirty="0">
                <a:latin typeface="+mj-lt"/>
              </a:rPr>
              <a:t>Improvement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7431733" y="4379268"/>
            <a:ext cx="2514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+mj-lt"/>
              </a:rPr>
              <a:t>all-35-workload</a:t>
            </a:r>
          </a:p>
        </p:txBody>
      </p:sp>
    </p:spTree>
    <p:extLst>
      <p:ext uri="{BB962C8B-B14F-4D97-AF65-F5344CB8AC3E}">
        <p14:creationId xmlns:p14="http://schemas.microsoft.com/office/powerpoint/2010/main" val="412550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152401"/>
            <a:ext cx="8534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/>
              <a:t>Summary: AL-DRAM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143000"/>
            <a:ext cx="9144000" cy="586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ts val="2500"/>
              </a:lnSpc>
              <a:spcBef>
                <a:spcPts val="600"/>
              </a:spcBef>
            </a:pPr>
            <a:r>
              <a:rPr lang="en-US" sz="3200" dirty="0"/>
              <a:t>Observation</a:t>
            </a:r>
          </a:p>
          <a:p>
            <a:pPr marL="914400" lvl="1" indent="-457200">
              <a:lnSpc>
                <a:spcPts val="2500"/>
              </a:lnSpc>
              <a:spcBef>
                <a:spcPts val="600"/>
              </a:spcBef>
            </a:pPr>
            <a:r>
              <a:rPr lang="en-US" sz="2800" spc="-100" dirty="0">
                <a:solidFill>
                  <a:srgbClr val="C00000"/>
                </a:solidFill>
              </a:rPr>
              <a:t>DRAM timing parameters are dictated by the worst-case cell  </a:t>
            </a:r>
            <a:r>
              <a:rPr lang="en-US" sz="2800" spc="-100" dirty="0"/>
              <a:t>(smallest cell at highest temperature)</a:t>
            </a:r>
          </a:p>
          <a:p>
            <a:pPr marL="914400" lvl="1" indent="-457200">
              <a:lnSpc>
                <a:spcPts val="1000"/>
              </a:lnSpc>
              <a:spcBef>
                <a:spcPts val="600"/>
              </a:spcBef>
            </a:pPr>
            <a:endParaRPr lang="en-US" sz="2800" i="1" spc="-100" dirty="0">
              <a:solidFill>
                <a:schemeClr val="accent5"/>
              </a:solidFill>
            </a:endParaRPr>
          </a:p>
          <a:p>
            <a:pPr marL="457200" indent="-457200">
              <a:lnSpc>
                <a:spcPts val="2500"/>
              </a:lnSpc>
              <a:spcBef>
                <a:spcPts val="600"/>
              </a:spcBef>
            </a:pPr>
            <a:r>
              <a:rPr lang="en-US" sz="3200" dirty="0"/>
              <a:t>Our Approach: </a:t>
            </a:r>
            <a:r>
              <a:rPr lang="en-US" sz="3200" i="1" dirty="0">
                <a:solidFill>
                  <a:schemeClr val="accent5">
                    <a:lumMod val="75000"/>
                  </a:schemeClr>
                </a:solidFill>
              </a:rPr>
              <a:t>Adaptive-Latency DRAM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(AL-DRAM) </a:t>
            </a:r>
          </a:p>
          <a:p>
            <a:pPr marL="914400" lvl="1" indent="-457200">
              <a:lnSpc>
                <a:spcPts val="2500"/>
              </a:lnSpc>
              <a:spcBef>
                <a:spcPts val="600"/>
              </a:spcBef>
            </a:pPr>
            <a:r>
              <a:rPr lang="en-US" sz="2800" spc="-100" dirty="0">
                <a:solidFill>
                  <a:srgbClr val="000000"/>
                </a:solidFill>
              </a:rPr>
              <a:t>Optimizes DRAM timing parameters for </a:t>
            </a:r>
            <a:r>
              <a:rPr lang="en-US" sz="2800" i="1" spc="-100" dirty="0">
                <a:solidFill>
                  <a:schemeClr val="accent5">
                    <a:lumMod val="75000"/>
                  </a:schemeClr>
                </a:solidFill>
              </a:rPr>
              <a:t>the common case </a:t>
            </a:r>
            <a:r>
              <a:rPr lang="en-US" sz="2800" spc="-100" dirty="0"/>
              <a:t>(typical DIMM operating at low temperatures)</a:t>
            </a:r>
          </a:p>
          <a:p>
            <a:pPr marL="914400" lvl="1" indent="-457200">
              <a:lnSpc>
                <a:spcPts val="1000"/>
              </a:lnSpc>
              <a:spcBef>
                <a:spcPts val="600"/>
              </a:spcBef>
            </a:pPr>
            <a:endParaRPr lang="en-US" sz="2800" i="1" dirty="0">
              <a:solidFill>
                <a:srgbClr val="0000FF"/>
              </a:solidFill>
            </a:endParaRPr>
          </a:p>
          <a:p>
            <a:pPr marL="457200" indent="-457200">
              <a:lnSpc>
                <a:spcPts val="2500"/>
              </a:lnSpc>
              <a:spcBef>
                <a:spcPts val="600"/>
              </a:spcBef>
            </a:pPr>
            <a:r>
              <a:rPr lang="en-US" sz="3200" dirty="0">
                <a:solidFill>
                  <a:srgbClr val="000000"/>
                </a:solidFill>
              </a:rPr>
              <a:t>Analysis: Characterization of 115 DIMMs</a:t>
            </a:r>
          </a:p>
          <a:p>
            <a:pPr marL="914400" lvl="1" indent="-457200">
              <a:lnSpc>
                <a:spcPts val="2500"/>
              </a:lnSpc>
              <a:spcBef>
                <a:spcPts val="600"/>
              </a:spcBef>
            </a:pPr>
            <a:r>
              <a:rPr lang="en-US" sz="2800" spc="-100" dirty="0">
                <a:solidFill>
                  <a:srgbClr val="000000"/>
                </a:solidFill>
              </a:rPr>
              <a:t>Great potential to </a:t>
            </a:r>
            <a:r>
              <a:rPr lang="en-US" sz="2800" i="1" spc="-100" dirty="0">
                <a:solidFill>
                  <a:schemeClr val="accent5">
                    <a:lumMod val="75000"/>
                  </a:schemeClr>
                </a:solidFill>
              </a:rPr>
              <a:t>lower DRAM timing parameters </a:t>
            </a:r>
            <a:r>
              <a:rPr lang="en-US" sz="2800" spc="-100" dirty="0">
                <a:solidFill>
                  <a:schemeClr val="tx2"/>
                </a:solidFill>
              </a:rPr>
              <a:t>(</a:t>
            </a:r>
            <a:r>
              <a:rPr lang="en-US" sz="2800" spc="-100" dirty="0">
                <a:solidFill>
                  <a:schemeClr val="accent5">
                    <a:lumMod val="75000"/>
                  </a:schemeClr>
                </a:solidFill>
              </a:rPr>
              <a:t>17 – 54%</a:t>
            </a:r>
            <a:r>
              <a:rPr lang="en-US" sz="2800" spc="-100" dirty="0">
                <a:solidFill>
                  <a:schemeClr val="tx2"/>
                </a:solidFill>
              </a:rPr>
              <a:t>) </a:t>
            </a:r>
            <a:r>
              <a:rPr lang="en-US" sz="2800" spc="-100" dirty="0"/>
              <a:t>without any errors</a:t>
            </a:r>
          </a:p>
          <a:p>
            <a:pPr marL="914400" lvl="1" indent="-457200">
              <a:lnSpc>
                <a:spcPts val="1000"/>
              </a:lnSpc>
              <a:spcBef>
                <a:spcPts val="600"/>
              </a:spcBef>
            </a:pPr>
            <a:endParaRPr lang="en-US" sz="2800" i="1" dirty="0"/>
          </a:p>
          <a:p>
            <a:pPr marL="457200" indent="-457200">
              <a:lnSpc>
                <a:spcPts val="2500"/>
              </a:lnSpc>
              <a:spcBef>
                <a:spcPts val="600"/>
              </a:spcBef>
            </a:pPr>
            <a:r>
              <a:rPr lang="en-US" sz="3200" dirty="0"/>
              <a:t>Real System Performance Evaluation </a:t>
            </a:r>
          </a:p>
          <a:p>
            <a:pPr marL="914400" lvl="1" indent="-457200">
              <a:lnSpc>
                <a:spcPts val="2500"/>
              </a:lnSpc>
              <a:spcBef>
                <a:spcPts val="600"/>
              </a:spcBef>
            </a:pPr>
            <a:r>
              <a:rPr lang="en-US" sz="2800" spc="-100" dirty="0">
                <a:solidFill>
                  <a:srgbClr val="000000"/>
                </a:solidFill>
              </a:rPr>
              <a:t>Significant </a:t>
            </a:r>
            <a:r>
              <a:rPr lang="en-US" sz="2800" i="1" spc="-100" dirty="0">
                <a:solidFill>
                  <a:schemeClr val="accent5">
                    <a:lumMod val="75000"/>
                  </a:schemeClr>
                </a:solidFill>
              </a:rPr>
              <a:t>performance improvement </a:t>
            </a:r>
            <a:r>
              <a:rPr lang="en-US" sz="2800" spc="-100" dirty="0">
                <a:solidFill>
                  <a:schemeClr val="tx2"/>
                </a:solidFill>
              </a:rPr>
              <a:t>(</a:t>
            </a:r>
            <a:r>
              <a:rPr lang="en-US" sz="2800" spc="-100" dirty="0">
                <a:solidFill>
                  <a:schemeClr val="accent5">
                    <a:lumMod val="75000"/>
                  </a:schemeClr>
                </a:solidFill>
              </a:rPr>
              <a:t>14%</a:t>
            </a:r>
            <a:r>
              <a:rPr lang="en-US" sz="2800" spc="-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spc="-100" dirty="0">
                <a:solidFill>
                  <a:srgbClr val="000000"/>
                </a:solidFill>
              </a:rPr>
              <a:t>for memory-intensive workloads) without errors (</a:t>
            </a:r>
            <a:r>
              <a:rPr lang="en-US" sz="2800" spc="-100" dirty="0">
                <a:solidFill>
                  <a:schemeClr val="accent5"/>
                </a:solidFill>
              </a:rPr>
              <a:t>33</a:t>
            </a:r>
            <a:r>
              <a:rPr lang="en-US" sz="2800" spc="-100" dirty="0">
                <a:solidFill>
                  <a:schemeClr val="tx2"/>
                </a:solidFill>
              </a:rPr>
              <a:t> </a:t>
            </a:r>
            <a:r>
              <a:rPr lang="en-US" sz="2800" spc="-100" dirty="0">
                <a:solidFill>
                  <a:srgbClr val="000000"/>
                </a:solidFill>
              </a:rPr>
              <a:t>days)</a:t>
            </a:r>
          </a:p>
        </p:txBody>
      </p:sp>
    </p:spTree>
    <p:extLst>
      <p:ext uri="{BB962C8B-B14F-4D97-AF65-F5344CB8AC3E}">
        <p14:creationId xmlns:p14="http://schemas.microsoft.com/office/powerpoint/2010/main" val="137344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686800" cy="1924051"/>
          </a:xfrm>
        </p:spPr>
        <p:txBody>
          <a:bodyPr>
            <a:noAutofit/>
          </a:bodyPr>
          <a:lstStyle/>
          <a:p>
            <a:r>
              <a:rPr lang="en-US" sz="4000" dirty="0"/>
              <a:t>Adaptive-Latency DRAM: Optimizing DRAM Timing for the Common-Case</a:t>
            </a:r>
            <a:endParaRPr lang="en-US" sz="4000" i="1" dirty="0">
              <a:latin typeface="+mj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3200400"/>
            <a:ext cx="8077200" cy="1295400"/>
          </a:xfrm>
        </p:spPr>
        <p:txBody>
          <a:bodyPr>
            <a:noAutofit/>
          </a:bodyPr>
          <a:lstStyle/>
          <a:p>
            <a:r>
              <a:rPr lang="en-CA" dirty="0" err="1"/>
              <a:t>Donghyuk</a:t>
            </a:r>
            <a:r>
              <a:rPr lang="en-CA" dirty="0"/>
              <a:t> Lee, </a:t>
            </a:r>
            <a:r>
              <a:rPr lang="en-CA" dirty="0" err="1"/>
              <a:t>Yoongu</a:t>
            </a:r>
            <a:r>
              <a:rPr lang="en-CA" dirty="0"/>
              <a:t> Kim, </a:t>
            </a:r>
          </a:p>
          <a:p>
            <a:r>
              <a:rPr lang="en-CA" dirty="0"/>
              <a:t>Gennady Pekhimenko, Samira Khan, </a:t>
            </a:r>
            <a:r>
              <a:rPr lang="en-CA" dirty="0" err="1"/>
              <a:t>Vivek</a:t>
            </a:r>
            <a:r>
              <a:rPr lang="en-CA" dirty="0"/>
              <a:t> </a:t>
            </a:r>
            <a:r>
              <a:rPr lang="en-CA" dirty="0" err="1"/>
              <a:t>Seshadri</a:t>
            </a:r>
            <a:r>
              <a:rPr lang="en-CA" dirty="0"/>
              <a:t>, Kevin Chang, and </a:t>
            </a:r>
            <a:r>
              <a:rPr lang="en-CA" dirty="0" err="1"/>
              <a:t>Onur</a:t>
            </a:r>
            <a:r>
              <a:rPr lang="en-CA" dirty="0"/>
              <a:t> </a:t>
            </a:r>
            <a:r>
              <a:rPr lang="en-CA" dirty="0" err="1"/>
              <a:t>Mutlu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0" y="62484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84982" y="4775201"/>
            <a:ext cx="80772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Published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proceedings of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21</a:t>
            </a:r>
            <a:r>
              <a:rPr kumimoji="0" lang="en-US" sz="2800" b="0" i="0" u="none" strike="noStrike" kern="1200" cap="none" spc="0" normalizeH="0" baseline="3000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endParaRPr kumimoji="0" lang="en-US" sz="2800" b="0" i="0" u="none" strike="noStrike" kern="1200" cap="none" spc="0" normalizeH="0" baseline="3000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/>
              <a:t>International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b="1" dirty="0"/>
              <a:t>Symposium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b="1" dirty="0"/>
              <a:t>on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b="1" dirty="0"/>
              <a:t>H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Performance Computer Architecture 2015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891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dirty="0"/>
              <a:t>What is DRAM?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dirty="0"/>
              <a:t>DRAM Internal Organization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dirty="0"/>
              <a:t>Problems and Solutions</a:t>
            </a:r>
          </a:p>
          <a:p>
            <a:pPr marL="914400" lvl="1" indent="-514350">
              <a:spcBef>
                <a:spcPts val="600"/>
              </a:spcBef>
            </a:pPr>
            <a:r>
              <a:rPr lang="en-US" dirty="0"/>
              <a:t>Latency (Tiered-Latency DRAM, HPCA 2013;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dirty="0"/>
              <a:t>Adaptive-Latency DRAM, HPCA 2015)</a:t>
            </a:r>
          </a:p>
          <a:p>
            <a:pPr marL="914400" lvl="1" indent="-514350">
              <a:spcBef>
                <a:spcPts val="600"/>
              </a:spcBef>
            </a:pPr>
            <a:r>
              <a:rPr lang="en-US" dirty="0"/>
              <a:t>Parallelism (</a:t>
            </a:r>
            <a:r>
              <a:rPr lang="en-US" dirty="0" err="1"/>
              <a:t>Subarray</a:t>
            </a:r>
            <a:r>
              <a:rPr lang="en-US" dirty="0"/>
              <a:t>-level Parallelism, ISCA 2012)</a:t>
            </a:r>
          </a:p>
          <a:p>
            <a:pPr marL="914400" lvl="1" indent="-514350">
              <a:spcBef>
                <a:spcPts val="3000"/>
              </a:spcBef>
            </a:pPr>
            <a:endParaRPr lang="en-US" dirty="0"/>
          </a:p>
          <a:p>
            <a:pPr>
              <a:spcBef>
                <a:spcPts val="3000"/>
              </a:spcBef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4114800"/>
            <a:ext cx="8305800" cy="914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5105400"/>
            <a:ext cx="8305800" cy="533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7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Parallelism: Demand vs. Supply</a:t>
            </a:r>
          </a:p>
        </p:txBody>
      </p:sp>
      <p:pic>
        <p:nvPicPr>
          <p:cNvPr id="5" name="Picture 4" descr="intel.jpg"/>
          <p:cNvPicPr>
            <a:picLocks noChangeAspect="1"/>
          </p:cNvPicPr>
          <p:nvPr/>
        </p:nvPicPr>
        <p:blipFill>
          <a:blip r:embed="rId2" cstate="print"/>
          <a:srcRect l="5366" t="4603" b="21334"/>
          <a:stretch>
            <a:fillRect/>
          </a:stretch>
        </p:blipFill>
        <p:spPr>
          <a:xfrm>
            <a:off x="2688930" y="3276600"/>
            <a:ext cx="1730670" cy="1580250"/>
          </a:xfrm>
          <a:prstGeom prst="rect">
            <a:avLst/>
          </a:prstGeom>
        </p:spPr>
      </p:pic>
      <p:pic>
        <p:nvPicPr>
          <p:cNvPr id="6" name="Picture 5" descr="Micron-DR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352800"/>
            <a:ext cx="2949456" cy="1426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82" y="1391550"/>
            <a:ext cx="1600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Demand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0" y="1391550"/>
            <a:ext cx="1303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Supply</a:t>
            </a:r>
          </a:p>
        </p:txBody>
      </p:sp>
      <p:sp>
        <p:nvSpPr>
          <p:cNvPr id="9" name="Oval 8"/>
          <p:cNvSpPr/>
          <p:nvPr/>
        </p:nvSpPr>
        <p:spPr>
          <a:xfrm>
            <a:off x="304800" y="2286000"/>
            <a:ext cx="2590800" cy="990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Out-of-order Execution</a:t>
            </a:r>
          </a:p>
        </p:txBody>
      </p:sp>
      <p:sp>
        <p:nvSpPr>
          <p:cNvPr id="10" name="Oval 9"/>
          <p:cNvSpPr/>
          <p:nvPr/>
        </p:nvSpPr>
        <p:spPr>
          <a:xfrm>
            <a:off x="228600" y="3886200"/>
            <a:ext cx="2286000" cy="76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Multi-cores</a:t>
            </a:r>
          </a:p>
        </p:txBody>
      </p:sp>
      <p:sp>
        <p:nvSpPr>
          <p:cNvPr id="11" name="Oval 10"/>
          <p:cNvSpPr/>
          <p:nvPr/>
        </p:nvSpPr>
        <p:spPr>
          <a:xfrm>
            <a:off x="1143000" y="5257800"/>
            <a:ext cx="2286000" cy="76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Prefetchers</a:t>
            </a:r>
            <a:endParaRPr lang="en-US" sz="2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 rot="5400000">
            <a:off x="6934200" y="3200400"/>
            <a:ext cx="1981200" cy="1371600"/>
            <a:chOff x="5895692" y="4481892"/>
            <a:chExt cx="1114708" cy="928308"/>
          </a:xfrm>
        </p:grpSpPr>
        <p:pic>
          <p:nvPicPr>
            <p:cNvPr id="18" name="Picture 17" descr="chip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5692" y="4481892"/>
              <a:ext cx="1114708" cy="928308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19" name="Rectangle 18"/>
            <p:cNvSpPr/>
            <p:nvPr/>
          </p:nvSpPr>
          <p:spPr>
            <a:xfrm>
              <a:off x="5934723" y="4495800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222813" y="4495800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06900" y="4495800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781800" y="4495800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934723" y="5011446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222813" y="5011446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506900" y="5011446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781800" y="5011446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291574" y="4953000"/>
            <a:ext cx="14141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Multiple</a:t>
            </a:r>
          </a:p>
          <a:p>
            <a:pPr algn="ctr"/>
            <a:r>
              <a:rPr lang="en-US" sz="2800" dirty="0"/>
              <a:t>Banks</a:t>
            </a:r>
          </a:p>
        </p:txBody>
      </p:sp>
    </p:spTree>
    <p:extLst>
      <p:ext uri="{BB962C8B-B14F-4D97-AF65-F5344CB8AC3E}">
        <p14:creationId xmlns:p14="http://schemas.microsoft.com/office/powerpoint/2010/main" val="409168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Number of Banks?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7200" y="5715000"/>
            <a:ext cx="81534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How to improve available parallelism within DRAM?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2667000" y="1524000"/>
            <a:ext cx="3962400" cy="2743200"/>
            <a:chOff x="5895692" y="4481892"/>
            <a:chExt cx="1114708" cy="928308"/>
          </a:xfrm>
        </p:grpSpPr>
        <p:pic>
          <p:nvPicPr>
            <p:cNvPr id="41" name="Picture 40" descr="chip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5692" y="4481892"/>
              <a:ext cx="1114708" cy="928308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42" name="Rectangle 41"/>
            <p:cNvSpPr/>
            <p:nvPr/>
          </p:nvSpPr>
          <p:spPr>
            <a:xfrm>
              <a:off x="5934723" y="4495800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222813" y="4495800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506900" y="4495800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781800" y="4495800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934723" y="5011446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222813" y="5011446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506900" y="5011446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781800" y="5011446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33400" y="449580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/>
              <a:t>Adding more banks → Replication of shared structures</a:t>
            </a:r>
          </a:p>
          <a:p>
            <a:pPr algn="ctr"/>
            <a:r>
              <a:rPr lang="en-US" sz="2800" dirty="0"/>
              <a:t>Replication → Cost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2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DRAM Bank: Single DRAM Array?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288" name="Group 287"/>
          <p:cNvGrpSpPr/>
          <p:nvPr/>
        </p:nvGrpSpPr>
        <p:grpSpPr>
          <a:xfrm>
            <a:off x="8118158" y="1754188"/>
            <a:ext cx="492442" cy="4037806"/>
            <a:chOff x="4419600" y="1754188"/>
            <a:chExt cx="492442" cy="4037806"/>
          </a:xfrm>
        </p:grpSpPr>
        <p:cxnSp>
          <p:nvCxnSpPr>
            <p:cNvPr id="283" name="Straight Arrow Connector 282"/>
            <p:cNvCxnSpPr/>
            <p:nvPr/>
          </p:nvCxnSpPr>
          <p:spPr>
            <a:xfrm rot="5400000">
              <a:off x="2401491" y="3772297"/>
              <a:ext cx="4037806" cy="1588"/>
            </a:xfrm>
            <a:prstGeom prst="straightConnector1">
              <a:avLst/>
            </a:prstGeom>
            <a:ln w="28575">
              <a:solidFill>
                <a:schemeClr val="tx1">
                  <a:lumMod val="90000"/>
                  <a:lumOff val="10000"/>
                </a:schemeClr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TextBox 283"/>
            <p:cNvSpPr txBox="1"/>
            <p:nvPr/>
          </p:nvSpPr>
          <p:spPr>
            <a:xfrm rot="16200000">
              <a:off x="3788594" y="3466706"/>
              <a:ext cx="17852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10000+ rows</a:t>
              </a:r>
            </a:p>
          </p:txBody>
        </p:sp>
      </p:grpSp>
      <p:cxnSp>
        <p:nvCxnSpPr>
          <p:cNvPr id="287" name="Straight Connector 286"/>
          <p:cNvCxnSpPr/>
          <p:nvPr/>
        </p:nvCxnSpPr>
        <p:spPr>
          <a:xfrm rot="5400000">
            <a:off x="4560791" y="3666393"/>
            <a:ext cx="3675185" cy="0"/>
          </a:xfrm>
          <a:prstGeom prst="line">
            <a:avLst/>
          </a:prstGeom>
          <a:ln w="571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5" name="Group 274"/>
          <p:cNvGrpSpPr/>
          <p:nvPr/>
        </p:nvGrpSpPr>
        <p:grpSpPr>
          <a:xfrm>
            <a:off x="4460558" y="1828799"/>
            <a:ext cx="3274256" cy="4343401"/>
            <a:chOff x="3581400" y="1828799"/>
            <a:chExt cx="3274256" cy="4343401"/>
          </a:xfrm>
        </p:grpSpPr>
        <p:cxnSp>
          <p:nvCxnSpPr>
            <p:cNvPr id="61" name="Straight Connector 60"/>
            <p:cNvCxnSpPr/>
            <p:nvPr/>
          </p:nvCxnSpPr>
          <p:spPr>
            <a:xfrm rot="5400000">
              <a:off x="3681633" y="3666392"/>
              <a:ext cx="3675185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781865" y="4501662"/>
              <a:ext cx="3073791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781865" y="3967089"/>
              <a:ext cx="3073791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781865" y="4234375"/>
              <a:ext cx="3073791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781865" y="4768948"/>
              <a:ext cx="3073791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781865" y="5036234"/>
              <a:ext cx="3073791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781865" y="5303520"/>
              <a:ext cx="3073791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3781865" y="2897945"/>
              <a:ext cx="3073791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3781865" y="2363372"/>
              <a:ext cx="3073791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3781865" y="2630658"/>
              <a:ext cx="3073791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3781865" y="3165231"/>
              <a:ext cx="3073791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3781865" y="2096086"/>
              <a:ext cx="3073791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2345202" y="3666392"/>
              <a:ext cx="3675185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2612488" y="3666392"/>
              <a:ext cx="3675185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2879774" y="3666392"/>
              <a:ext cx="3675185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3147060" y="3666392"/>
              <a:ext cx="3675185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3414346" y="3666392"/>
              <a:ext cx="3675185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>
              <a:off x="3948919" y="3666392"/>
              <a:ext cx="3675185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4216205" y="3666392"/>
              <a:ext cx="3675185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4483491" y="3666392"/>
              <a:ext cx="3675185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4750777" y="3666392"/>
              <a:ext cx="3675185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4049151" y="3833446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049151" y="4100732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049151" y="4635305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049151" y="4902591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049151" y="5169877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316437" y="3833446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316437" y="4100732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316437" y="4635305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316437" y="4902591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316437" y="5169877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583723" y="3833446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583723" y="4100732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583723" y="4635305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4583723" y="4902591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4583723" y="5169877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4851009" y="3833446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4851009" y="4100732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4851009" y="4635305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4851009" y="4902591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4851009" y="5169877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118296" y="3833446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118296" y="4100732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118296" y="4635305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5118296" y="4902591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118296" y="5169877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385582" y="3833446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385582" y="4100732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385582" y="4368018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5385582" y="4635305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385582" y="4902591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5385582" y="5169877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5652868" y="3833446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5652868" y="4100732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5652868" y="4368018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5652868" y="4635305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5652868" y="4902591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5652868" y="5169877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920154" y="3833446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920154" y="4100732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5920154" y="4635305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5920154" y="4902591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5920154" y="5169877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6187440" y="3833446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6187440" y="4100732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6187440" y="4635305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6187440" y="4902591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6187440" y="5169877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6454727" y="3833446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6454727" y="4100732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6454727" y="4635305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6454727" y="4902591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6454727" y="5169877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4049151" y="5503985"/>
              <a:ext cx="2672862" cy="668215"/>
              <a:chOff x="2362200" y="3657600"/>
              <a:chExt cx="3048000" cy="762000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23622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26670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29718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32766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35814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38862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41910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44958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48006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51054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3" name="Rectangle 122"/>
            <p:cNvSpPr/>
            <p:nvPr/>
          </p:nvSpPr>
          <p:spPr>
            <a:xfrm>
              <a:off x="3581400" y="1962443"/>
              <a:ext cx="334108" cy="354154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200" dirty="0"/>
                <a:t>Row Decoder</a:t>
              </a: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4049151" y="4368018"/>
              <a:ext cx="2672862" cy="267286"/>
              <a:chOff x="2362200" y="5867400"/>
              <a:chExt cx="3048000" cy="304800"/>
            </a:xfrm>
          </p:grpSpPr>
          <p:sp>
            <p:nvSpPr>
              <p:cNvPr id="126" name="Oval 125"/>
              <p:cNvSpPr/>
              <p:nvPr/>
            </p:nvSpPr>
            <p:spPr>
              <a:xfrm>
                <a:off x="23622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26670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29718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32766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35814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44958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48006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51054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2" name="Oval 171"/>
            <p:cNvSpPr/>
            <p:nvPr/>
          </p:nvSpPr>
          <p:spPr>
            <a:xfrm>
              <a:off x="4049151" y="2229729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4049151" y="2497015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4049151" y="2764302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75" name="Oval 174"/>
            <p:cNvSpPr/>
            <p:nvPr/>
          </p:nvSpPr>
          <p:spPr>
            <a:xfrm>
              <a:off x="4049151" y="3031588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4316437" y="2229729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4316437" y="2497015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4316437" y="2764302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81" name="Oval 180"/>
            <p:cNvSpPr/>
            <p:nvPr/>
          </p:nvSpPr>
          <p:spPr>
            <a:xfrm>
              <a:off x="4316437" y="3031588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4583723" y="2229729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4583723" y="2497015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4583723" y="2764302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87" name="Oval 186"/>
            <p:cNvSpPr/>
            <p:nvPr/>
          </p:nvSpPr>
          <p:spPr>
            <a:xfrm>
              <a:off x="4583723" y="3031588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4851009" y="2229729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4851009" y="2497015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4851009" y="2764302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93" name="Oval 192"/>
            <p:cNvSpPr/>
            <p:nvPr/>
          </p:nvSpPr>
          <p:spPr>
            <a:xfrm>
              <a:off x="4851009" y="3031588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5118296" y="2229729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5118296" y="2497015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5118296" y="2764302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99" name="Oval 198"/>
            <p:cNvSpPr/>
            <p:nvPr/>
          </p:nvSpPr>
          <p:spPr>
            <a:xfrm>
              <a:off x="5118296" y="3031588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5385582" y="2229729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5385582" y="2497015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5385582" y="2764302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Oval 204"/>
            <p:cNvSpPr/>
            <p:nvPr/>
          </p:nvSpPr>
          <p:spPr>
            <a:xfrm>
              <a:off x="5385582" y="3031588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5652868" y="2229729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5652868" y="2497015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5652868" y="2764302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" name="Oval 210"/>
            <p:cNvSpPr/>
            <p:nvPr/>
          </p:nvSpPr>
          <p:spPr>
            <a:xfrm>
              <a:off x="5652868" y="3031588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/>
            <p:nvPr/>
          </p:nvSpPr>
          <p:spPr>
            <a:xfrm>
              <a:off x="5920154" y="2229729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/>
            <p:nvPr/>
          </p:nvSpPr>
          <p:spPr>
            <a:xfrm>
              <a:off x="5920154" y="2497015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5920154" y="2764302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17" name="Oval 216"/>
            <p:cNvSpPr/>
            <p:nvPr/>
          </p:nvSpPr>
          <p:spPr>
            <a:xfrm>
              <a:off x="5920154" y="3031588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6187440" y="2229729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/>
            <p:nvPr/>
          </p:nvSpPr>
          <p:spPr>
            <a:xfrm>
              <a:off x="6187440" y="2497015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6187440" y="2764302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23" name="Oval 222"/>
            <p:cNvSpPr/>
            <p:nvPr/>
          </p:nvSpPr>
          <p:spPr>
            <a:xfrm>
              <a:off x="6187440" y="3031588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6454727" y="2229729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6454727" y="2497015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6454727" y="2764302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29" name="Oval 228"/>
            <p:cNvSpPr/>
            <p:nvPr/>
          </p:nvSpPr>
          <p:spPr>
            <a:xfrm>
              <a:off x="6454727" y="3031588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4" name="Group 243"/>
            <p:cNvGrpSpPr/>
            <p:nvPr/>
          </p:nvGrpSpPr>
          <p:grpSpPr>
            <a:xfrm>
              <a:off x="4049151" y="2764302"/>
              <a:ext cx="2672862" cy="267286"/>
              <a:chOff x="2362200" y="5867400"/>
              <a:chExt cx="3048000" cy="304800"/>
            </a:xfrm>
          </p:grpSpPr>
          <p:sp>
            <p:nvSpPr>
              <p:cNvPr id="245" name="Oval 244"/>
              <p:cNvSpPr/>
              <p:nvPr/>
            </p:nvSpPr>
            <p:spPr>
              <a:xfrm>
                <a:off x="23622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26670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29718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32766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35814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44958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48006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51054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8" name="Oval 257"/>
            <p:cNvSpPr/>
            <p:nvPr/>
          </p:nvSpPr>
          <p:spPr>
            <a:xfrm>
              <a:off x="4049151" y="1962443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4316437" y="1962443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/>
            <p:nvPr/>
          </p:nvSpPr>
          <p:spPr>
            <a:xfrm>
              <a:off x="4583723" y="1962443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4851009" y="1962443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/>
            <p:cNvSpPr/>
            <p:nvPr/>
          </p:nvSpPr>
          <p:spPr>
            <a:xfrm>
              <a:off x="5118296" y="1962443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>
              <a:off x="5385582" y="1962443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/>
            <p:nvPr/>
          </p:nvSpPr>
          <p:spPr>
            <a:xfrm>
              <a:off x="5652868" y="1962443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5920154" y="1962443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/>
            <p:nvPr/>
          </p:nvSpPr>
          <p:spPr>
            <a:xfrm>
              <a:off x="6187440" y="1962443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/>
            <p:nvPr/>
          </p:nvSpPr>
          <p:spPr>
            <a:xfrm>
              <a:off x="6454727" y="1962443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6" name="Oval 285"/>
          <p:cNvSpPr/>
          <p:nvPr/>
        </p:nvSpPr>
        <p:spPr>
          <a:xfrm>
            <a:off x="6264740" y="1962443"/>
            <a:ext cx="267286" cy="2672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TextBox 288"/>
          <p:cNvSpPr txBox="1"/>
          <p:nvPr/>
        </p:nvSpPr>
        <p:spPr>
          <a:xfrm>
            <a:off x="1849387" y="1295400"/>
            <a:ext cx="164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Long </a:t>
            </a:r>
            <a:r>
              <a:rPr lang="en-US" sz="2400" dirty="0" err="1"/>
              <a:t>bitline</a:t>
            </a:r>
            <a:endParaRPr lang="en-US" sz="2400" dirty="0"/>
          </a:p>
        </p:txBody>
      </p:sp>
      <p:cxnSp>
        <p:nvCxnSpPr>
          <p:cNvPr id="213" name="Shape 212"/>
          <p:cNvCxnSpPr>
            <a:endCxn id="289" idx="3"/>
          </p:cNvCxnSpPr>
          <p:nvPr/>
        </p:nvCxnSpPr>
        <p:spPr>
          <a:xfrm rot="16200000" flipV="1">
            <a:off x="4802656" y="216364"/>
            <a:ext cx="288275" cy="2908013"/>
          </a:xfrm>
          <a:prstGeom prst="curvedConnector2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Box 218"/>
          <p:cNvSpPr txBox="1"/>
          <p:nvPr/>
        </p:nvSpPr>
        <p:spPr>
          <a:xfrm>
            <a:off x="914399" y="1654314"/>
            <a:ext cx="2590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Difficult to sense data in far away cells</a:t>
            </a:r>
          </a:p>
        </p:txBody>
      </p:sp>
      <p:grpSp>
        <p:nvGrpSpPr>
          <p:cNvPr id="257" name="Group 256"/>
          <p:cNvGrpSpPr/>
          <p:nvPr/>
        </p:nvGrpSpPr>
        <p:grpSpPr>
          <a:xfrm>
            <a:off x="685800" y="3188122"/>
            <a:ext cx="1848188" cy="2222078"/>
            <a:chOff x="914400" y="1752601"/>
            <a:chExt cx="3485813" cy="4190999"/>
          </a:xfrm>
        </p:grpSpPr>
        <p:pic>
          <p:nvPicPr>
            <p:cNvPr id="237" name="Picture 236" descr="chip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564433" y="2102568"/>
              <a:ext cx="4185747" cy="3485813"/>
            </a:xfrm>
            <a:prstGeom prst="rect">
              <a:avLst/>
            </a:prstGeom>
          </p:spPr>
        </p:pic>
        <p:grpSp>
          <p:nvGrpSpPr>
            <p:cNvPr id="238" name="Group 237"/>
            <p:cNvGrpSpPr/>
            <p:nvPr/>
          </p:nvGrpSpPr>
          <p:grpSpPr>
            <a:xfrm>
              <a:off x="971215" y="1828800"/>
              <a:ext cx="3352798" cy="4114800"/>
              <a:chOff x="2438400" y="1828800"/>
              <a:chExt cx="3733800" cy="4419600"/>
            </a:xfrm>
          </p:grpSpPr>
          <p:sp>
            <p:nvSpPr>
              <p:cNvPr id="239" name="Rectangle 238"/>
              <p:cNvSpPr/>
              <p:nvPr/>
            </p:nvSpPr>
            <p:spPr>
              <a:xfrm>
                <a:off x="2438400" y="18288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4572000" y="18288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4572000" y="29718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4572000" y="40386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4572000" y="51816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2438400" y="51816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2438400" y="40386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2438400" y="29718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7" name="Group 276"/>
          <p:cNvGrpSpPr/>
          <p:nvPr/>
        </p:nvGrpSpPr>
        <p:grpSpPr>
          <a:xfrm>
            <a:off x="2514600" y="1981200"/>
            <a:ext cx="1371600" cy="4114800"/>
            <a:chOff x="2514600" y="1981200"/>
            <a:chExt cx="1066800" cy="4114800"/>
          </a:xfrm>
        </p:grpSpPr>
        <p:cxnSp>
          <p:nvCxnSpPr>
            <p:cNvPr id="261" name="Straight Arrow Connector 260"/>
            <p:cNvCxnSpPr/>
            <p:nvPr/>
          </p:nvCxnSpPr>
          <p:spPr>
            <a:xfrm rot="5400000" flipH="1" flipV="1">
              <a:off x="2400300" y="2095500"/>
              <a:ext cx="1219200" cy="990600"/>
            </a:xfrm>
            <a:prstGeom prst="straightConnector1">
              <a:avLst/>
            </a:prstGeom>
            <a:ln w="19050">
              <a:solidFill>
                <a:srgbClr val="C00000"/>
              </a:solidFill>
              <a:prstDash val="dash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Arrow Connector 266"/>
            <p:cNvCxnSpPr/>
            <p:nvPr/>
          </p:nvCxnSpPr>
          <p:spPr>
            <a:xfrm rot="16200000" flipH="1">
              <a:off x="1866900" y="4381500"/>
              <a:ext cx="2362200" cy="1066800"/>
            </a:xfrm>
            <a:prstGeom prst="straightConnector1">
              <a:avLst/>
            </a:prstGeom>
            <a:ln w="19050">
              <a:solidFill>
                <a:srgbClr val="C00000"/>
              </a:solidFill>
              <a:prstDash val="dash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" name="Group 318"/>
          <p:cNvGrpSpPr/>
          <p:nvPr/>
        </p:nvGrpSpPr>
        <p:grpSpPr>
          <a:xfrm>
            <a:off x="5029200" y="3429000"/>
            <a:ext cx="2476500" cy="324970"/>
            <a:chOff x="5029200" y="3429000"/>
            <a:chExt cx="2476500" cy="324970"/>
          </a:xfrm>
        </p:grpSpPr>
        <p:sp>
          <p:nvSpPr>
            <p:cNvPr id="280" name="Oval 279"/>
            <p:cNvSpPr/>
            <p:nvPr/>
          </p:nvSpPr>
          <p:spPr>
            <a:xfrm>
              <a:off x="5031800" y="3429000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/>
            <p:nvPr/>
          </p:nvSpPr>
          <p:spPr>
            <a:xfrm>
              <a:off x="5029200" y="3558988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/>
            <p:nvPr/>
          </p:nvSpPr>
          <p:spPr>
            <a:xfrm>
              <a:off x="5029200" y="3688976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/>
            <p:nvPr/>
          </p:nvSpPr>
          <p:spPr>
            <a:xfrm>
              <a:off x="5295586" y="3429000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/>
            <p:nvPr/>
          </p:nvSpPr>
          <p:spPr>
            <a:xfrm>
              <a:off x="5292987" y="3558988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/>
            <p:cNvSpPr/>
            <p:nvPr/>
          </p:nvSpPr>
          <p:spPr>
            <a:xfrm>
              <a:off x="5292987" y="3688976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/>
            <p:cNvSpPr/>
            <p:nvPr/>
          </p:nvSpPr>
          <p:spPr>
            <a:xfrm>
              <a:off x="5563183" y="3429000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/>
            <p:cNvSpPr/>
            <p:nvPr/>
          </p:nvSpPr>
          <p:spPr>
            <a:xfrm>
              <a:off x="5560583" y="3558988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/>
            <p:cNvSpPr/>
            <p:nvPr/>
          </p:nvSpPr>
          <p:spPr>
            <a:xfrm>
              <a:off x="5560583" y="3688976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/>
            <p:cNvSpPr/>
            <p:nvPr/>
          </p:nvSpPr>
          <p:spPr>
            <a:xfrm>
              <a:off x="5830779" y="3429000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/>
            <p:cNvSpPr/>
            <p:nvPr/>
          </p:nvSpPr>
          <p:spPr>
            <a:xfrm>
              <a:off x="5828180" y="3558988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/>
            <p:cNvSpPr/>
            <p:nvPr/>
          </p:nvSpPr>
          <p:spPr>
            <a:xfrm>
              <a:off x="5828180" y="3688976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/>
            <p:cNvSpPr/>
            <p:nvPr/>
          </p:nvSpPr>
          <p:spPr>
            <a:xfrm>
              <a:off x="6095866" y="3429000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/>
            <p:cNvSpPr/>
            <p:nvPr/>
          </p:nvSpPr>
          <p:spPr>
            <a:xfrm>
              <a:off x="6093266" y="3558988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/>
            <p:cNvSpPr/>
            <p:nvPr/>
          </p:nvSpPr>
          <p:spPr>
            <a:xfrm>
              <a:off x="6093266" y="3688976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/>
            <p:cNvSpPr/>
            <p:nvPr/>
          </p:nvSpPr>
          <p:spPr>
            <a:xfrm>
              <a:off x="6361490" y="3429000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/>
            <p:cNvSpPr/>
            <p:nvPr/>
          </p:nvSpPr>
          <p:spPr>
            <a:xfrm>
              <a:off x="6358890" y="3558988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/>
            <p:cNvSpPr/>
            <p:nvPr/>
          </p:nvSpPr>
          <p:spPr>
            <a:xfrm>
              <a:off x="6358890" y="3688976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/>
            <p:cNvSpPr/>
            <p:nvPr/>
          </p:nvSpPr>
          <p:spPr>
            <a:xfrm>
              <a:off x="6636796" y="3429000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/>
            <p:cNvSpPr/>
            <p:nvPr/>
          </p:nvSpPr>
          <p:spPr>
            <a:xfrm>
              <a:off x="6634196" y="3558988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/>
            <p:cNvSpPr/>
            <p:nvPr/>
          </p:nvSpPr>
          <p:spPr>
            <a:xfrm>
              <a:off x="6634196" y="3688976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/>
            <p:cNvSpPr/>
            <p:nvPr/>
          </p:nvSpPr>
          <p:spPr>
            <a:xfrm>
              <a:off x="6903496" y="3429000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/>
            <p:cNvSpPr/>
            <p:nvPr/>
          </p:nvSpPr>
          <p:spPr>
            <a:xfrm>
              <a:off x="6900896" y="3558988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/>
            <p:cNvSpPr/>
            <p:nvPr/>
          </p:nvSpPr>
          <p:spPr>
            <a:xfrm>
              <a:off x="6900896" y="3688976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7174006" y="3429000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7171406" y="3558988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7171406" y="3688976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/>
            <p:cNvSpPr/>
            <p:nvPr/>
          </p:nvSpPr>
          <p:spPr>
            <a:xfrm>
              <a:off x="7440706" y="3429000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/>
            <p:cNvSpPr/>
            <p:nvPr/>
          </p:nvSpPr>
          <p:spPr>
            <a:xfrm>
              <a:off x="7438106" y="3558988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/>
            <p:cNvSpPr/>
            <p:nvPr/>
          </p:nvSpPr>
          <p:spPr>
            <a:xfrm>
              <a:off x="7438106" y="3688976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3619500" y="2781300"/>
            <a:ext cx="876300" cy="1447800"/>
            <a:chOff x="3619500" y="2781300"/>
            <a:chExt cx="876300" cy="1447800"/>
          </a:xfrm>
        </p:grpSpPr>
        <p:sp>
          <p:nvSpPr>
            <p:cNvPr id="320" name="Rectangle 319"/>
            <p:cNvSpPr/>
            <p:nvPr/>
          </p:nvSpPr>
          <p:spPr>
            <a:xfrm rot="16200000">
              <a:off x="3048000" y="3352800"/>
              <a:ext cx="1447800" cy="3048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Row Address</a:t>
              </a:r>
            </a:p>
          </p:txBody>
        </p:sp>
        <p:cxnSp>
          <p:nvCxnSpPr>
            <p:cNvPr id="322" name="Straight Arrow Connector 321"/>
            <p:cNvCxnSpPr>
              <a:stCxn id="320" idx="2"/>
            </p:cNvCxnSpPr>
            <p:nvPr/>
          </p:nvCxnSpPr>
          <p:spPr>
            <a:xfrm>
              <a:off x="3924300" y="3505200"/>
              <a:ext cx="571500" cy="1588"/>
            </a:xfrm>
            <a:prstGeom prst="straightConnector1">
              <a:avLst/>
            </a:prstGeom>
            <a:ln w="28575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848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0" animBg="1"/>
      <p:bldP spid="289" grpId="0"/>
      <p:bldP spid="2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Observation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40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4695" y="5486400"/>
            <a:ext cx="7924800" cy="1588"/>
          </a:xfrm>
          <a:prstGeom prst="straightConnector1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75983" y="548640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Time</a:t>
            </a:r>
          </a:p>
        </p:txBody>
      </p:sp>
      <p:sp>
        <p:nvSpPr>
          <p:cNvPr id="8" name="Rectangle 7"/>
          <p:cNvSpPr/>
          <p:nvPr/>
        </p:nvSpPr>
        <p:spPr>
          <a:xfrm>
            <a:off x="430895" y="4429780"/>
            <a:ext cx="457200" cy="838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88095" y="4429780"/>
            <a:ext cx="304800" cy="838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92895" y="4429780"/>
            <a:ext cx="1143000" cy="838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35895" y="4429780"/>
            <a:ext cx="3352800" cy="838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688695" y="4429780"/>
            <a:ext cx="457200" cy="838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45895" y="4429780"/>
            <a:ext cx="838200" cy="838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97695" y="2296180"/>
            <a:ext cx="2942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1. </a:t>
            </a:r>
            <a:r>
              <a:rPr lang="en-US" sz="2800" dirty="0" err="1"/>
              <a:t>Wordline</a:t>
            </a:r>
            <a:r>
              <a:rPr lang="en-US" sz="2800" dirty="0"/>
              <a:t> enable</a:t>
            </a:r>
          </a:p>
        </p:txBody>
      </p:sp>
      <p:cxnSp>
        <p:nvCxnSpPr>
          <p:cNvPr id="17" name="Shape 16"/>
          <p:cNvCxnSpPr>
            <a:stCxn id="8" idx="0"/>
          </p:cNvCxnSpPr>
          <p:nvPr/>
        </p:nvCxnSpPr>
        <p:spPr>
          <a:xfrm rot="5400000" flipH="1" flipV="1">
            <a:off x="66400" y="3150885"/>
            <a:ext cx="1871990" cy="685800"/>
          </a:xfrm>
          <a:prstGeom prst="curvedConnector2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73895" y="2839760"/>
            <a:ext cx="2703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2. Charge sharing</a:t>
            </a:r>
          </a:p>
        </p:txBody>
      </p:sp>
      <p:cxnSp>
        <p:nvCxnSpPr>
          <p:cNvPr id="19" name="Shape 18"/>
          <p:cNvCxnSpPr>
            <a:stCxn id="9" idx="0"/>
            <a:endCxn id="18" idx="1"/>
          </p:cNvCxnSpPr>
          <p:nvPr/>
        </p:nvCxnSpPr>
        <p:spPr>
          <a:xfrm rot="5400000" flipH="1" flipV="1">
            <a:off x="642990" y="3498875"/>
            <a:ext cx="1328410" cy="533400"/>
          </a:xfrm>
          <a:prstGeom prst="curvedConnector2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818538" y="3373160"/>
            <a:ext cx="255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3. Sense amplify</a:t>
            </a:r>
          </a:p>
        </p:txBody>
      </p:sp>
      <p:cxnSp>
        <p:nvCxnSpPr>
          <p:cNvPr id="24" name="Shape 23"/>
          <p:cNvCxnSpPr>
            <a:endCxn id="23" idx="1"/>
          </p:cNvCxnSpPr>
          <p:nvPr/>
        </p:nvCxnSpPr>
        <p:spPr>
          <a:xfrm rot="5400000" flipH="1" flipV="1">
            <a:off x="1222512" y="3833755"/>
            <a:ext cx="795010" cy="397041"/>
          </a:xfrm>
          <a:prstGeom prst="curvedConnector2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63745" y="2296180"/>
            <a:ext cx="3244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4. Charge restoration</a:t>
            </a:r>
          </a:p>
        </p:txBody>
      </p:sp>
      <p:cxnSp>
        <p:nvCxnSpPr>
          <p:cNvPr id="29" name="Shape 28"/>
          <p:cNvCxnSpPr/>
          <p:nvPr/>
        </p:nvCxnSpPr>
        <p:spPr>
          <a:xfrm rot="5400000" flipH="1" flipV="1">
            <a:off x="3906099" y="3181345"/>
            <a:ext cx="1828801" cy="581692"/>
          </a:xfrm>
          <a:prstGeom prst="curvedConnector2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231495" y="2915960"/>
            <a:ext cx="2987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5. </a:t>
            </a:r>
            <a:r>
              <a:rPr lang="en-US" sz="2800" dirty="0" err="1"/>
              <a:t>Wordline</a:t>
            </a:r>
            <a:r>
              <a:rPr lang="en-US" sz="2800" dirty="0"/>
              <a:t> disable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83895" y="3515380"/>
            <a:ext cx="3455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6. Restore sense-amps</a:t>
            </a:r>
          </a:p>
        </p:txBody>
      </p:sp>
      <p:cxnSp>
        <p:nvCxnSpPr>
          <p:cNvPr id="34" name="Shape 33"/>
          <p:cNvCxnSpPr>
            <a:stCxn id="13" idx="0"/>
            <a:endCxn id="31" idx="1"/>
          </p:cNvCxnSpPr>
          <p:nvPr/>
        </p:nvCxnSpPr>
        <p:spPr>
          <a:xfrm rot="16200000" flipV="1">
            <a:off x="4948290" y="3460775"/>
            <a:ext cx="1252210" cy="685800"/>
          </a:xfrm>
          <a:prstGeom prst="curvedConnector4">
            <a:avLst>
              <a:gd name="adj1" fmla="val 19270"/>
              <a:gd name="adj2" fmla="val 144444"/>
            </a:avLst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4" idx="0"/>
          </p:cNvCxnSpPr>
          <p:nvPr/>
        </p:nvCxnSpPr>
        <p:spPr>
          <a:xfrm rot="5400000" flipH="1" flipV="1">
            <a:off x="6393545" y="4220230"/>
            <a:ext cx="381000" cy="38100"/>
          </a:xfrm>
          <a:prstGeom prst="straightConnector1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335895" y="4876800"/>
            <a:ext cx="1905000" cy="381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 Access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1000" y="2209800"/>
            <a:ext cx="8458200" cy="1905000"/>
          </a:xfrm>
          <a:prstGeom prst="rect">
            <a:avLst/>
          </a:prstGeom>
          <a:solidFill>
            <a:srgbClr val="C0C0C0">
              <a:alpha val="30196"/>
            </a:srgb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66508" y="1676400"/>
            <a:ext cx="291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to a </a:t>
            </a:r>
            <a:r>
              <a:rPr lang="en-US" sz="2800" dirty="0" err="1"/>
              <a:t>subarray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329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Subarray</a:t>
            </a:r>
            <a:r>
              <a:rPr lang="en-US" dirty="0"/>
              <a:t>-Level Parallelism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5" name="Group 222"/>
          <p:cNvGrpSpPr/>
          <p:nvPr/>
        </p:nvGrpSpPr>
        <p:grpSpPr>
          <a:xfrm>
            <a:off x="3811935" y="1557752"/>
            <a:ext cx="3198465" cy="4438685"/>
            <a:chOff x="4816288" y="1447800"/>
            <a:chExt cx="3184712" cy="44196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011270" y="4242547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011270" y="4502524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011270" y="4762500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011270" y="5022476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011270" y="2357718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011270" y="1837765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011270" y="2097741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011270" y="2617694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170"/>
            <p:cNvGrpSpPr/>
            <p:nvPr/>
          </p:nvGrpSpPr>
          <p:grpSpPr>
            <a:xfrm>
              <a:off x="5401235" y="1447800"/>
              <a:ext cx="2339788" cy="3769659"/>
              <a:chOff x="1143000" y="1676400"/>
              <a:chExt cx="2743200" cy="41910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rot="5400000">
                <a:off x="-9525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-6477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-3429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-381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2667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5715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8763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1811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14859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17907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Oval 28"/>
            <p:cNvSpPr/>
            <p:nvPr/>
          </p:nvSpPr>
          <p:spPr>
            <a:xfrm>
              <a:off x="5271247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271247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271247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531223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531223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531223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791200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791200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791200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051176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051176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051176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311153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11153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311153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6571129" y="411255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6571129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6571129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571129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6831106" y="411255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6831106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6831106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6831106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7091082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7091082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7091082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7351059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7351059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7351059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611035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7611035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7611035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8"/>
            <p:cNvGrpSpPr/>
            <p:nvPr/>
          </p:nvGrpSpPr>
          <p:grpSpPr>
            <a:xfrm>
              <a:off x="5271247" y="5217459"/>
              <a:ext cx="2599765" cy="649941"/>
              <a:chOff x="2362200" y="3657600"/>
              <a:chExt cx="3048000" cy="762000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23622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26670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9718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32766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5814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8862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41910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44958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8006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51054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0" name="Rectangle 89"/>
            <p:cNvSpPr/>
            <p:nvPr/>
          </p:nvSpPr>
          <p:spPr>
            <a:xfrm>
              <a:off x="4816288" y="3982571"/>
              <a:ext cx="324971" cy="136487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600" dirty="0"/>
                <a:t>Row Decoder</a:t>
              </a:r>
            </a:p>
          </p:txBody>
        </p:sp>
        <p:grpSp>
          <p:nvGrpSpPr>
            <p:cNvPr id="16" name="Group 90"/>
            <p:cNvGrpSpPr/>
            <p:nvPr/>
          </p:nvGrpSpPr>
          <p:grpSpPr>
            <a:xfrm>
              <a:off x="5271247" y="4112559"/>
              <a:ext cx="2599765" cy="259976"/>
              <a:chOff x="2362200" y="5867400"/>
              <a:chExt cx="3048000" cy="304800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23622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26670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9718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32766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35814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4958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48006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51054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0" name="Oval 99"/>
            <p:cNvSpPr/>
            <p:nvPr/>
          </p:nvSpPr>
          <p:spPr>
            <a:xfrm>
              <a:off x="5271247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5271247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5271247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3" name="Oval 102"/>
            <p:cNvSpPr/>
            <p:nvPr/>
          </p:nvSpPr>
          <p:spPr>
            <a:xfrm>
              <a:off x="5271247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5531223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5531223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5531223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07" name="Oval 106"/>
            <p:cNvSpPr/>
            <p:nvPr/>
          </p:nvSpPr>
          <p:spPr>
            <a:xfrm>
              <a:off x="5531223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5791200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5791200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5791200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11" name="Oval 110"/>
            <p:cNvSpPr/>
            <p:nvPr/>
          </p:nvSpPr>
          <p:spPr>
            <a:xfrm>
              <a:off x="5791200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6051176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6051176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6051176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5" name="Oval 114"/>
            <p:cNvSpPr/>
            <p:nvPr/>
          </p:nvSpPr>
          <p:spPr>
            <a:xfrm>
              <a:off x="6051176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6311153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6311153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311153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9" name="Oval 118"/>
            <p:cNvSpPr/>
            <p:nvPr/>
          </p:nvSpPr>
          <p:spPr>
            <a:xfrm>
              <a:off x="6311153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6571129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6571129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6571129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6571129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6831106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6831106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6831106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6831106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7091082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7091082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7091082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31" name="Oval 130"/>
            <p:cNvSpPr/>
            <p:nvPr/>
          </p:nvSpPr>
          <p:spPr>
            <a:xfrm>
              <a:off x="7091082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7351059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7351059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7351059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35" name="Oval 134"/>
            <p:cNvSpPr/>
            <p:nvPr/>
          </p:nvSpPr>
          <p:spPr>
            <a:xfrm>
              <a:off x="7351059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7611035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7611035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7611035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9" name="Oval 138"/>
            <p:cNvSpPr/>
            <p:nvPr/>
          </p:nvSpPr>
          <p:spPr>
            <a:xfrm>
              <a:off x="7611035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139"/>
            <p:cNvGrpSpPr/>
            <p:nvPr/>
          </p:nvGrpSpPr>
          <p:grpSpPr>
            <a:xfrm>
              <a:off x="5271247" y="2227729"/>
              <a:ext cx="2599765" cy="259976"/>
              <a:chOff x="2362200" y="5867400"/>
              <a:chExt cx="3048000" cy="304800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23622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26670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29718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32766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35814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44958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48006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51054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8" name="Group 159"/>
            <p:cNvGrpSpPr/>
            <p:nvPr/>
          </p:nvGrpSpPr>
          <p:grpSpPr>
            <a:xfrm>
              <a:off x="5271247" y="2812676"/>
              <a:ext cx="2599765" cy="649941"/>
              <a:chOff x="2362200" y="3657600"/>
              <a:chExt cx="3048000" cy="762000"/>
            </a:xfrm>
          </p:grpSpPr>
          <p:sp>
            <p:nvSpPr>
              <p:cNvPr id="161" name="Oval 160"/>
              <p:cNvSpPr/>
              <p:nvPr/>
            </p:nvSpPr>
            <p:spPr>
              <a:xfrm>
                <a:off x="23622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26670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29718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32766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35814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38862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41910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44958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48006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51054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2" name="Rectangle 171"/>
            <p:cNvSpPr/>
            <p:nvPr/>
          </p:nvSpPr>
          <p:spPr>
            <a:xfrm>
              <a:off x="4816288" y="1577788"/>
              <a:ext cx="324971" cy="136487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600" dirty="0"/>
                <a:t>Row Decoder</a:t>
              </a:r>
            </a:p>
          </p:txBody>
        </p:sp>
        <p:grpSp>
          <p:nvGrpSpPr>
            <p:cNvPr id="225" name="Group 221"/>
            <p:cNvGrpSpPr/>
            <p:nvPr/>
          </p:nvGrpSpPr>
          <p:grpSpPr>
            <a:xfrm>
              <a:off x="5367438" y="3592606"/>
              <a:ext cx="2408682" cy="324970"/>
              <a:chOff x="5367438" y="3592606"/>
              <a:chExt cx="2408682" cy="324970"/>
            </a:xfrm>
          </p:grpSpPr>
          <p:sp>
            <p:nvSpPr>
              <p:cNvPr id="173" name="Oval 172"/>
              <p:cNvSpPr/>
              <p:nvPr/>
            </p:nvSpPr>
            <p:spPr>
              <a:xfrm>
                <a:off x="5370038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5367438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5367438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5630014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5627415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5627415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5889991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5887391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5887391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6149967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6147368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6147368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6411244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6408644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6408644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6667321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6664721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6664721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6931197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6928597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6928597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7187274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7184674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7184674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7447250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7444650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7444650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7711126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7708526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7708526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26" name="Straight Arrow Connector 225"/>
          <p:cNvCxnSpPr>
            <a:stCxn id="224" idx="2"/>
          </p:cNvCxnSpPr>
          <p:nvPr/>
        </p:nvCxnSpPr>
        <p:spPr>
          <a:xfrm rot="5400000" flipH="1" flipV="1">
            <a:off x="240164" y="3949287"/>
            <a:ext cx="4974387" cy="38262"/>
          </a:xfrm>
          <a:prstGeom prst="straightConnector1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>
            <a:off x="2743200" y="2326226"/>
            <a:ext cx="1052976" cy="1588"/>
          </a:xfrm>
          <a:prstGeom prst="straightConnector1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>
            <a:off x="2743200" y="4775148"/>
            <a:ext cx="1044293" cy="1588"/>
          </a:xfrm>
          <a:prstGeom prst="straightConnector1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Rectangle 223"/>
          <p:cNvSpPr/>
          <p:nvPr/>
        </p:nvSpPr>
        <p:spPr>
          <a:xfrm>
            <a:off x="1981200" y="6149495"/>
            <a:ext cx="1454053" cy="3061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Row Address</a:t>
            </a:r>
          </a:p>
        </p:txBody>
      </p:sp>
      <p:sp>
        <p:nvSpPr>
          <p:cNvPr id="232" name="Rectangle 231"/>
          <p:cNvSpPr/>
          <p:nvPr/>
        </p:nvSpPr>
        <p:spPr>
          <a:xfrm>
            <a:off x="4255353" y="6149495"/>
            <a:ext cx="2678518" cy="3061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Column Read/Write</a:t>
            </a:r>
          </a:p>
        </p:txBody>
      </p:sp>
      <p:sp>
        <p:nvSpPr>
          <p:cNvPr id="212" name="Rectangle 211"/>
          <p:cNvSpPr/>
          <p:nvPr/>
        </p:nvSpPr>
        <p:spPr>
          <a:xfrm rot="16200000">
            <a:off x="2474032" y="2250369"/>
            <a:ext cx="1454053" cy="3061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Row Address</a:t>
            </a:r>
          </a:p>
        </p:txBody>
      </p:sp>
      <p:sp>
        <p:nvSpPr>
          <p:cNvPr id="215" name="Rectangle 214"/>
          <p:cNvSpPr/>
          <p:nvPr/>
        </p:nvSpPr>
        <p:spPr>
          <a:xfrm rot="16200000">
            <a:off x="2474032" y="4606315"/>
            <a:ext cx="1454053" cy="3061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Row Address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685800" y="3505200"/>
            <a:ext cx="1556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Replicate</a:t>
            </a:r>
          </a:p>
        </p:txBody>
      </p:sp>
      <p:cxnSp>
        <p:nvCxnSpPr>
          <p:cNvPr id="238" name="Straight Arrow Connector 237"/>
          <p:cNvCxnSpPr>
            <a:stCxn id="217" idx="0"/>
          </p:cNvCxnSpPr>
          <p:nvPr/>
        </p:nvCxnSpPr>
        <p:spPr>
          <a:xfrm rot="5400000" flipH="1" flipV="1">
            <a:off x="1913049" y="2370249"/>
            <a:ext cx="685800" cy="1584102"/>
          </a:xfrm>
          <a:prstGeom prst="straightConnector1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>
            <a:stCxn id="217" idx="2"/>
          </p:cNvCxnSpPr>
          <p:nvPr/>
        </p:nvCxnSpPr>
        <p:spPr>
          <a:xfrm rot="16200000" flipH="1">
            <a:off x="2022259" y="3470059"/>
            <a:ext cx="467380" cy="1584102"/>
          </a:xfrm>
          <a:prstGeom prst="straightConnector1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urved Connector 241"/>
          <p:cNvCxnSpPr>
            <a:stCxn id="232" idx="3"/>
            <a:endCxn id="89" idx="6"/>
          </p:cNvCxnSpPr>
          <p:nvPr/>
        </p:nvCxnSpPr>
        <p:spPr>
          <a:xfrm flipH="1" flipV="1">
            <a:off x="6879851" y="5670063"/>
            <a:ext cx="54020" cy="632490"/>
          </a:xfrm>
          <a:prstGeom prst="curvedConnector3">
            <a:avLst>
              <a:gd name="adj1" fmla="val -398284"/>
            </a:avLst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urved Connector 244"/>
          <p:cNvCxnSpPr>
            <a:stCxn id="232" idx="3"/>
            <a:endCxn id="170" idx="6"/>
          </p:cNvCxnSpPr>
          <p:nvPr/>
        </p:nvCxnSpPr>
        <p:spPr>
          <a:xfrm flipH="1" flipV="1">
            <a:off x="6879851" y="3254896"/>
            <a:ext cx="54020" cy="3047657"/>
          </a:xfrm>
          <a:prstGeom prst="curvedConnector3">
            <a:avLst>
              <a:gd name="adj1" fmla="val -1095282"/>
            </a:avLst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TextBox 248"/>
          <p:cNvSpPr txBox="1"/>
          <p:nvPr/>
        </p:nvSpPr>
        <p:spPr>
          <a:xfrm>
            <a:off x="7162800" y="2819400"/>
            <a:ext cx="1823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Time share</a:t>
            </a:r>
          </a:p>
        </p:txBody>
      </p:sp>
    </p:spTree>
    <p:extLst>
      <p:ext uri="{BB962C8B-B14F-4D97-AF65-F5344CB8AC3E}">
        <p14:creationId xmlns:p14="http://schemas.microsoft.com/office/powerpoint/2010/main" val="155254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/>
      <p:bldP spid="212" grpId="0" animBg="1"/>
      <p:bldP spid="215" grpId="0" animBg="1"/>
      <p:bldP spid="217" grpId="0"/>
      <p:bldP spid="24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Subarray</a:t>
            </a:r>
            <a:r>
              <a:rPr lang="en-US" dirty="0"/>
              <a:t>-Level Parallelism: Benefits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42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9600" y="3808412"/>
            <a:ext cx="7924800" cy="1588"/>
          </a:xfrm>
          <a:prstGeom prst="straightConnector1">
            <a:avLst/>
          </a:prstGeom>
          <a:ln w="38100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20000" y="382018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Time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85800" y="2209800"/>
            <a:ext cx="2286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914400" y="2209800"/>
            <a:ext cx="304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219200" y="2209800"/>
            <a:ext cx="4572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676400" y="2209800"/>
            <a:ext cx="2209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886200" y="2209800"/>
            <a:ext cx="2286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114800" y="2209800"/>
            <a:ext cx="304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676400" y="2428220"/>
            <a:ext cx="1676400" cy="381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 Access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419600" y="2829580"/>
            <a:ext cx="2286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648200" y="2829580"/>
            <a:ext cx="304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953000" y="2829580"/>
            <a:ext cx="4572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410200" y="2829580"/>
            <a:ext cx="2209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7620000" y="2829580"/>
            <a:ext cx="2286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7848600" y="2829580"/>
            <a:ext cx="304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410200" y="3048000"/>
            <a:ext cx="1676400" cy="381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 Access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5800" y="4267200"/>
            <a:ext cx="2286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914400" y="4267200"/>
            <a:ext cx="304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219200" y="4267200"/>
            <a:ext cx="4572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676400" y="4267200"/>
            <a:ext cx="2209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886200" y="4267200"/>
            <a:ext cx="2286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4114800" y="4267200"/>
            <a:ext cx="304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676400" y="4485620"/>
            <a:ext cx="1676400" cy="381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 Access</a:t>
            </a:r>
          </a:p>
        </p:txBody>
      </p:sp>
      <p:sp>
        <p:nvSpPr>
          <p:cNvPr id="79" name="Rectangle 78"/>
          <p:cNvSpPr/>
          <p:nvPr/>
        </p:nvSpPr>
        <p:spPr>
          <a:xfrm>
            <a:off x="914400" y="4886980"/>
            <a:ext cx="2286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1143000" y="4886980"/>
            <a:ext cx="304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447800" y="4886980"/>
            <a:ext cx="4572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905000" y="4886980"/>
            <a:ext cx="2209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029200" y="4886980"/>
            <a:ext cx="2286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257800" y="4886980"/>
            <a:ext cx="304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352800" y="5105400"/>
            <a:ext cx="1676400" cy="381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 Access</a:t>
            </a:r>
          </a:p>
        </p:txBody>
      </p:sp>
      <p:cxnSp>
        <p:nvCxnSpPr>
          <p:cNvPr id="88" name="Straight Connector 87"/>
          <p:cNvCxnSpPr/>
          <p:nvPr/>
        </p:nvCxnSpPr>
        <p:spPr>
          <a:xfrm rot="5400000">
            <a:off x="7616399" y="4956601"/>
            <a:ext cx="1074003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5638800" y="5105400"/>
            <a:ext cx="2514600" cy="1588"/>
          </a:xfrm>
          <a:prstGeom prst="straightConnector1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019801" y="5188803"/>
            <a:ext cx="182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Saved Time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85800" y="1447800"/>
            <a:ext cx="2961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Commodity DRAM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85800" y="5725180"/>
            <a:ext cx="4095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Subarray</a:t>
            </a:r>
            <a:r>
              <a:rPr lang="en-US" sz="2800" b="1" dirty="0"/>
              <a:t>-Level Parallelism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12954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Two requests to different </a:t>
            </a:r>
            <a:r>
              <a:rPr lang="en-US" sz="2400" dirty="0" err="1"/>
              <a:t>subarrays</a:t>
            </a:r>
            <a:r>
              <a:rPr lang="en-US" sz="2400" dirty="0"/>
              <a:t> in same bank</a:t>
            </a:r>
          </a:p>
        </p:txBody>
      </p:sp>
      <p:cxnSp>
        <p:nvCxnSpPr>
          <p:cNvPr id="97" name="Shape 96"/>
          <p:cNvCxnSpPr>
            <a:stCxn id="95" idx="1"/>
            <a:endCxn id="54" idx="0"/>
          </p:cNvCxnSpPr>
          <p:nvPr/>
        </p:nvCxnSpPr>
        <p:spPr>
          <a:xfrm rot="10800000" flipV="1">
            <a:off x="4000500" y="1895564"/>
            <a:ext cx="1866900" cy="314235"/>
          </a:xfrm>
          <a:prstGeom prst="curvedConnector2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urved Connector 98"/>
          <p:cNvCxnSpPr>
            <a:stCxn id="95" idx="1"/>
            <a:endCxn id="67" idx="0"/>
          </p:cNvCxnSpPr>
          <p:nvPr/>
        </p:nvCxnSpPr>
        <p:spPr>
          <a:xfrm rot="10800000" flipV="1">
            <a:off x="5181600" y="1895564"/>
            <a:ext cx="685800" cy="934015"/>
          </a:xfrm>
          <a:prstGeom prst="curvedConnector2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92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90" grpId="0"/>
      <p:bldP spid="9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609600" y="2133600"/>
          <a:ext cx="3733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648200" y="2133600"/>
          <a:ext cx="3733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685800" y="1490990"/>
            <a:ext cx="3048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1381780"/>
            <a:ext cx="2895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Commodity DRAM</a:t>
            </a:r>
          </a:p>
        </p:txBody>
      </p:sp>
      <p:sp>
        <p:nvSpPr>
          <p:cNvPr id="9" name="Rectangle 8"/>
          <p:cNvSpPr/>
          <p:nvPr/>
        </p:nvSpPr>
        <p:spPr>
          <a:xfrm>
            <a:off x="4496056" y="1490990"/>
            <a:ext cx="3048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00856" y="1381780"/>
            <a:ext cx="397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Subarray</a:t>
            </a:r>
            <a:r>
              <a:rPr lang="en-US" sz="2800" dirty="0"/>
              <a:t>-Level Parallelism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12969" y="1991380"/>
            <a:ext cx="80663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17%</a:t>
            </a:r>
          </a:p>
        </p:txBody>
      </p:sp>
      <p:sp>
        <p:nvSpPr>
          <p:cNvPr id="11" name="Oval 10"/>
          <p:cNvSpPr/>
          <p:nvPr/>
        </p:nvSpPr>
        <p:spPr>
          <a:xfrm>
            <a:off x="2590800" y="2362200"/>
            <a:ext cx="1295400" cy="609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924800" y="2600980"/>
            <a:ext cx="80663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19%</a:t>
            </a:r>
          </a:p>
        </p:txBody>
      </p:sp>
      <p:sp>
        <p:nvSpPr>
          <p:cNvPr id="13" name="Oval 12"/>
          <p:cNvSpPr/>
          <p:nvPr/>
        </p:nvSpPr>
        <p:spPr>
          <a:xfrm>
            <a:off x="6604000" y="2667000"/>
            <a:ext cx="1295400" cy="914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4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4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686800" cy="1924051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+mj-lt"/>
              </a:rPr>
              <a:t>A Case for Exploiting </a:t>
            </a:r>
            <a:r>
              <a:rPr lang="en-US" sz="4000" dirty="0" err="1">
                <a:latin typeface="+mj-lt"/>
              </a:rPr>
              <a:t>Subarray</a:t>
            </a:r>
            <a:r>
              <a:rPr lang="en-US" sz="4000" dirty="0">
                <a:latin typeface="+mj-lt"/>
              </a:rPr>
              <a:t>-Level Parallelism (SALP) in DRAM</a:t>
            </a:r>
            <a:endParaRPr lang="en-US" sz="4000" b="0" i="1" dirty="0">
              <a:latin typeface="+mj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3200400"/>
            <a:ext cx="8077200" cy="1295400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Yoongu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Kim, Vivek Seshadri,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Donghyuk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Lee,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Jamie Liu, Onur Mutlu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000" y="62484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33400" y="4648200"/>
            <a:ext cx="80772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Published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proceedings of 39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/>
              <a:t>International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b="1" dirty="0"/>
              <a:t>Symposium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b="1" dirty="0"/>
              <a:t>on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Architecture 2012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988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609600"/>
            <a:ext cx="9091863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2224: Parallel Computer Architecture and Programming</a:t>
            </a:r>
            <a:br>
              <a:rPr lang="en-US" b="1" dirty="0"/>
            </a:br>
            <a:r>
              <a:rPr lang="en-US" b="1" dirty="0"/>
              <a:t>Main Memory Fundamentals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Fall 2021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A2E33A-EA90-4EC4-B1F5-051D808F97CF}"/>
              </a:ext>
            </a:extLst>
          </p:cNvPr>
          <p:cNvSpPr/>
          <p:nvPr/>
        </p:nvSpPr>
        <p:spPr>
          <a:xfrm>
            <a:off x="1371600" y="5947139"/>
            <a:ext cx="655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slides of </a:t>
            </a:r>
          </a:p>
          <a:p>
            <a:pPr algn="ctr"/>
            <a:r>
              <a:rPr lang="en-US" b="1" i="1" dirty="0" err="1">
                <a:solidFill>
                  <a:schemeClr val="tx2"/>
                </a:solidFill>
              </a:rPr>
              <a:t>Vivek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Seshadri</a:t>
            </a:r>
            <a:r>
              <a:rPr lang="en-US" b="1" i="1" dirty="0">
                <a:solidFill>
                  <a:schemeClr val="tx2"/>
                </a:solidFill>
              </a:rPr>
              <a:t>, </a:t>
            </a:r>
            <a:r>
              <a:rPr lang="en-US" b="1" i="1" dirty="0" err="1">
                <a:solidFill>
                  <a:schemeClr val="tx2"/>
                </a:solidFill>
              </a:rPr>
              <a:t>Donghyuk</a:t>
            </a:r>
            <a:r>
              <a:rPr lang="en-US" b="1" i="1" dirty="0">
                <a:solidFill>
                  <a:schemeClr val="tx2"/>
                </a:solidFill>
              </a:rPr>
              <a:t> Lee, </a:t>
            </a:r>
            <a:r>
              <a:rPr lang="en-US" b="1" i="1" dirty="0" err="1">
                <a:solidFill>
                  <a:schemeClr val="tx2"/>
                </a:solidFill>
              </a:rPr>
              <a:t>Yoongu</a:t>
            </a:r>
            <a:r>
              <a:rPr lang="en-US" b="1" i="1" dirty="0">
                <a:solidFill>
                  <a:schemeClr val="tx2"/>
                </a:solidFill>
              </a:rPr>
              <a:t> Kim, </a:t>
            </a:r>
          </a:p>
          <a:p>
            <a:pPr algn="ctr"/>
            <a:r>
              <a:rPr lang="en-US" b="1" i="1" dirty="0">
                <a:solidFill>
                  <a:schemeClr val="tx2"/>
                </a:solidFill>
              </a:rPr>
              <a:t>and lectures of </a:t>
            </a:r>
            <a:r>
              <a:rPr lang="en-US" b="1" i="1" dirty="0" err="1">
                <a:solidFill>
                  <a:schemeClr val="tx2"/>
                </a:solidFill>
              </a:rPr>
              <a:t>Onur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Mutlu</a:t>
            </a:r>
            <a:r>
              <a:rPr lang="en-US" b="1" i="1" dirty="0">
                <a:solidFill>
                  <a:schemeClr val="tx2"/>
                </a:solidFill>
              </a:rPr>
              <a:t> @ ETH and CMU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05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51809-2523-4B75-9072-594F44E6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#5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9D818-3F4A-4547-BEE5-DA6CF871A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u="sng" dirty="0">
                <a:hlinkClick r:id="rId2"/>
              </a:rPr>
              <a:t>Flipping Bits in Memory Without Accessing Them</a:t>
            </a:r>
            <a:br>
              <a:rPr lang="en-CA" dirty="0">
                <a:solidFill>
                  <a:srgbClr val="0033CC"/>
                </a:solidFill>
              </a:rPr>
            </a:br>
            <a:r>
              <a:rPr lang="en-CA" dirty="0" err="1">
                <a:solidFill>
                  <a:srgbClr val="333333"/>
                </a:solidFill>
                <a:latin typeface="Helvetica Neue"/>
              </a:rPr>
              <a:t>Yoongu</a:t>
            </a:r>
            <a:r>
              <a:rPr lang="en-CA" dirty="0">
                <a:solidFill>
                  <a:srgbClr val="333333"/>
                </a:solidFill>
                <a:latin typeface="Helvetica Neue"/>
              </a:rPr>
              <a:t> Kim et al., </a:t>
            </a:r>
            <a:r>
              <a:rPr lang="en-CA" sz="2800" i="1" dirty="0">
                <a:solidFill>
                  <a:srgbClr val="333333"/>
                </a:solidFill>
                <a:latin typeface="Helvetica Neue"/>
              </a:rPr>
              <a:t>ISCA 2014</a:t>
            </a:r>
            <a:endParaRPr lang="en-CA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A132B-88CD-434C-9C53-D4683D07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9007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/>
        </p:nvGraphicFramePr>
        <p:xfrm>
          <a:off x="74706" y="1204631"/>
          <a:ext cx="8994588" cy="4647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Review: Memory Latency Lags Behind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44727" y="123067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D3B62"/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128x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49911" y="2556978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5742A"/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20x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60143" y="4202002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4136"/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1.3x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4136"/>
              </a:solidFill>
              <a:effectLst/>
              <a:uLnTx/>
              <a:uFillTx/>
              <a:latin typeface="Tahoma"/>
              <a:ea typeface="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723778"/>
            <a:ext cx="9144000" cy="615553"/>
          </a:xfrm>
          <a:prstGeom prst="rect">
            <a:avLst/>
          </a:prstGeom>
          <a:solidFill>
            <a:srgbClr val="FF413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Memory latency remains almost constant</a:t>
            </a:r>
          </a:p>
        </p:txBody>
      </p:sp>
    </p:spTree>
    <p:extLst>
      <p:ext uri="{BB962C8B-B14F-4D97-AF65-F5344CB8AC3E}">
        <p14:creationId xmlns:p14="http://schemas.microsoft.com/office/powerpoint/2010/main" val="137118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Chart bld="series"/>
        </p:bldSub>
      </p:bldGraphic>
      <p:bldP spid="9" grpId="0"/>
      <p:bldP spid="10" grpId="0"/>
      <p:bldP spid="11" grpId="0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A Paradigm Shift To 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807896" cy="5193723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Enable computation with </a:t>
            </a:r>
            <a:r>
              <a:rPr lang="en-US" sz="2800" dirty="0">
                <a:solidFill>
                  <a:srgbClr val="0000FF"/>
                </a:solidFill>
              </a:rPr>
              <a:t>minimal data movement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800" dirty="0">
                <a:solidFill>
                  <a:srgbClr val="0000FF"/>
                </a:solidFill>
              </a:rPr>
              <a:t>Compute where it makes sense</a:t>
            </a:r>
            <a:r>
              <a:rPr lang="en-US" sz="2800" dirty="0"/>
              <a:t> (</a:t>
            </a:r>
            <a:r>
              <a:rPr lang="en-US" sz="2800" dirty="0">
                <a:solidFill>
                  <a:srgbClr val="FF0000"/>
                </a:solidFill>
              </a:rPr>
              <a:t>where data resides</a:t>
            </a:r>
            <a:r>
              <a:rPr lang="en-US" sz="2800" dirty="0"/>
              <a:t>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Make computing architectures more </a:t>
            </a:r>
            <a:r>
              <a:rPr lang="en-US" sz="2800" dirty="0">
                <a:solidFill>
                  <a:srgbClr val="0000FF"/>
                </a:solidFill>
              </a:rPr>
              <a:t>data-centric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574D81-B5DE-384D-B24B-566C679AE60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15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1A5712"/>
                </a:solidFill>
                <a:latin typeface="Garamond"/>
                <a:cs typeface="Garamond"/>
              </a:rPr>
              <a:t>Processing Inside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2400" dirty="0">
              <a:latin typeface="Tahoma"/>
              <a:cs typeface="Tahoma"/>
            </a:endParaRPr>
          </a:p>
          <a:p>
            <a:r>
              <a:rPr lang="en-US" sz="2400" dirty="0">
                <a:latin typeface="Tahoma"/>
                <a:cs typeface="Tahoma"/>
              </a:rPr>
              <a:t>Many questions </a:t>
            </a:r>
            <a:r>
              <a:rPr lang="is-IS" sz="2400" dirty="0">
                <a:latin typeface="Tahoma"/>
                <a:cs typeface="Tahoma"/>
              </a:rPr>
              <a:t>… </a:t>
            </a:r>
            <a:r>
              <a:rPr lang="en-US" dirty="0">
                <a:cs typeface="Tahoma"/>
              </a:rPr>
              <a:t>How do we design the:</a:t>
            </a:r>
            <a:endParaRPr lang="is-IS" sz="2400" dirty="0">
              <a:latin typeface="Tahoma"/>
              <a:cs typeface="Tahoma"/>
            </a:endParaRPr>
          </a:p>
          <a:p>
            <a:pPr lvl="1"/>
            <a:r>
              <a:rPr lang="en-US" sz="2200" dirty="0">
                <a:latin typeface="Tahoma"/>
                <a:cs typeface="Tahoma"/>
              </a:rPr>
              <a:t>compute-capable memory &amp; controllers?</a:t>
            </a:r>
          </a:p>
          <a:p>
            <a:pPr lvl="1"/>
            <a:r>
              <a:rPr lang="en-US" sz="2200" dirty="0">
                <a:latin typeface="Tahoma"/>
                <a:cs typeface="Tahoma"/>
              </a:rPr>
              <a:t>processor chip?</a:t>
            </a:r>
          </a:p>
          <a:p>
            <a:pPr lvl="1"/>
            <a:r>
              <a:rPr lang="en-US" dirty="0">
                <a:latin typeface="Tahoma"/>
                <a:cs typeface="Tahoma"/>
              </a:rPr>
              <a:t>s</a:t>
            </a:r>
            <a:r>
              <a:rPr lang="en-US" sz="2200" dirty="0">
                <a:latin typeface="Tahoma"/>
                <a:cs typeface="Tahoma"/>
              </a:rPr>
              <a:t>oftware and hardware interfaces?</a:t>
            </a:r>
          </a:p>
          <a:p>
            <a:pPr lvl="1"/>
            <a:r>
              <a:rPr lang="en-US" sz="2200" dirty="0">
                <a:latin typeface="Tahoma"/>
                <a:cs typeface="Tahoma"/>
              </a:rPr>
              <a:t>system software and languages?</a:t>
            </a:r>
          </a:p>
          <a:p>
            <a:pPr lvl="1"/>
            <a:r>
              <a:rPr lang="en-US" sz="2200" dirty="0">
                <a:latin typeface="Tahoma"/>
                <a:cs typeface="Tahoma"/>
              </a:rPr>
              <a:t>algorithms?</a:t>
            </a:r>
          </a:p>
        </p:txBody>
      </p:sp>
      <p:sp>
        <p:nvSpPr>
          <p:cNvPr id="4" name="Rectangle 5"/>
          <p:cNvSpPr>
            <a:spLocks/>
          </p:cNvSpPr>
          <p:nvPr/>
        </p:nvSpPr>
        <p:spPr bwMode="auto">
          <a:xfrm>
            <a:off x="1475656" y="1327945"/>
            <a:ext cx="1504950" cy="1676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1647106" y="2369345"/>
            <a:ext cx="1155700" cy="495300"/>
          </a:xfrm>
          <a:prstGeom prst="rect">
            <a:avLst/>
          </a:prstGeom>
          <a:solidFill>
            <a:srgbClr val="E6E6E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1882056" y="2432845"/>
            <a:ext cx="660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Cache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12256" y="2864645"/>
            <a:ext cx="0" cy="4254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212256" y="2039145"/>
            <a:ext cx="0" cy="3365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9" name="Rectangle 10"/>
          <p:cNvSpPr>
            <a:spLocks/>
          </p:cNvSpPr>
          <p:nvPr/>
        </p:nvSpPr>
        <p:spPr bwMode="auto">
          <a:xfrm>
            <a:off x="1634406" y="1499395"/>
            <a:ext cx="1155700" cy="546100"/>
          </a:xfrm>
          <a:prstGeom prst="rect">
            <a:avLst/>
          </a:prstGeom>
          <a:solidFill>
            <a:srgbClr val="E6E6E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0" name="Rectangle 11"/>
          <p:cNvSpPr>
            <a:spLocks/>
          </p:cNvSpPr>
          <p:nvPr/>
        </p:nvSpPr>
        <p:spPr bwMode="auto">
          <a:xfrm>
            <a:off x="1691680" y="1584102"/>
            <a:ext cx="10081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Processor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Core</a:t>
            </a:r>
          </a:p>
        </p:txBody>
      </p:sp>
      <p:sp>
        <p:nvSpPr>
          <p:cNvPr id="11" name="Rectangle 12"/>
          <p:cNvSpPr>
            <a:spLocks/>
          </p:cNvSpPr>
          <p:nvPr/>
        </p:nvSpPr>
        <p:spPr bwMode="auto">
          <a:xfrm>
            <a:off x="5735414" y="3372645"/>
            <a:ext cx="12128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 Interconnect</a:t>
            </a: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3914056" y="1327945"/>
            <a:ext cx="2901950" cy="1676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>
            <a:off x="5014764" y="1386535"/>
            <a:ext cx="1069404" cy="20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 Memory</a:t>
            </a: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5364238" y="3011489"/>
            <a:ext cx="0" cy="3111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5" name="AutoShape 16"/>
          <p:cNvSpPr>
            <a:spLocks/>
          </p:cNvSpPr>
          <p:nvPr/>
        </p:nvSpPr>
        <p:spPr bwMode="auto">
          <a:xfrm>
            <a:off x="1482006" y="3295652"/>
            <a:ext cx="5327650" cy="76200"/>
          </a:xfrm>
          <a:prstGeom prst="roundRect">
            <a:avLst>
              <a:gd name="adj" fmla="val 50000"/>
            </a:avLst>
          </a:prstGeom>
          <a:solidFill>
            <a:srgbClr val="CDCDC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6" name="Rectangle 17"/>
          <p:cNvSpPr>
            <a:spLocks/>
          </p:cNvSpPr>
          <p:nvPr/>
        </p:nvSpPr>
        <p:spPr bwMode="auto">
          <a:xfrm>
            <a:off x="4022006" y="16200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7" name="Rectangle 18"/>
          <p:cNvSpPr>
            <a:spLocks/>
          </p:cNvSpPr>
          <p:nvPr/>
        </p:nvSpPr>
        <p:spPr bwMode="auto">
          <a:xfrm>
            <a:off x="4022006" y="186769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8" name="Rectangle 19"/>
          <p:cNvSpPr>
            <a:spLocks/>
          </p:cNvSpPr>
          <p:nvPr/>
        </p:nvSpPr>
        <p:spPr bwMode="auto">
          <a:xfrm>
            <a:off x="4022006" y="21153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9" name="Rectangle 20"/>
          <p:cNvSpPr>
            <a:spLocks/>
          </p:cNvSpPr>
          <p:nvPr/>
        </p:nvSpPr>
        <p:spPr bwMode="auto">
          <a:xfrm>
            <a:off x="4022006" y="236299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0" name="Rectangle 21"/>
          <p:cNvSpPr>
            <a:spLocks/>
          </p:cNvSpPr>
          <p:nvPr/>
        </p:nvSpPr>
        <p:spPr bwMode="auto">
          <a:xfrm>
            <a:off x="4022006" y="26106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1" name="Rectangle 22"/>
          <p:cNvSpPr>
            <a:spLocks/>
          </p:cNvSpPr>
          <p:nvPr/>
        </p:nvSpPr>
        <p:spPr bwMode="auto">
          <a:xfrm>
            <a:off x="5571406" y="16200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2" name="Rectangle 23"/>
          <p:cNvSpPr>
            <a:spLocks/>
          </p:cNvSpPr>
          <p:nvPr/>
        </p:nvSpPr>
        <p:spPr bwMode="auto">
          <a:xfrm>
            <a:off x="5571406" y="186769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3" name="Rectangle 24"/>
          <p:cNvSpPr>
            <a:spLocks/>
          </p:cNvSpPr>
          <p:nvPr/>
        </p:nvSpPr>
        <p:spPr bwMode="auto">
          <a:xfrm>
            <a:off x="5571406" y="21153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4" name="Rectangle 25"/>
          <p:cNvSpPr>
            <a:spLocks/>
          </p:cNvSpPr>
          <p:nvPr/>
        </p:nvSpPr>
        <p:spPr bwMode="auto">
          <a:xfrm>
            <a:off x="5571406" y="236299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5" name="Rectangle 26"/>
          <p:cNvSpPr>
            <a:spLocks/>
          </p:cNvSpPr>
          <p:nvPr/>
        </p:nvSpPr>
        <p:spPr bwMode="auto">
          <a:xfrm>
            <a:off x="5571406" y="26106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6" name="Rectangle 27"/>
          <p:cNvSpPr>
            <a:spLocks/>
          </p:cNvSpPr>
          <p:nvPr/>
        </p:nvSpPr>
        <p:spPr bwMode="auto">
          <a:xfrm>
            <a:off x="1736006" y="2674145"/>
            <a:ext cx="977900" cy="146050"/>
          </a:xfrm>
          <a:prstGeom prst="rect">
            <a:avLst/>
          </a:prstGeom>
          <a:solidFill>
            <a:srgbClr val="FD9A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6917606" y="1557078"/>
            <a:ext cx="0" cy="1270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8" name="Rectangle 29"/>
          <p:cNvSpPr>
            <a:spLocks/>
          </p:cNvSpPr>
          <p:nvPr/>
        </p:nvSpPr>
        <p:spPr bwMode="auto">
          <a:xfrm>
            <a:off x="7020272" y="1530934"/>
            <a:ext cx="1368152" cy="138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Database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 charset="0"/>
              <a:ea typeface="ＭＳ Ｐゴシック" charset="0"/>
              <a:cs typeface="Myriad Pro Bold Cond" charset="0"/>
              <a:sym typeface="Myriad Pro Bold Cond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Graphs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 charset="0"/>
              <a:ea typeface="ＭＳ Ｐゴシック" charset="0"/>
              <a:cs typeface="Myriad Pro Bold Cond" charset="0"/>
              <a:sym typeface="Myriad Pro Bold Cond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Media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 </a:t>
            </a:r>
          </a:p>
        </p:txBody>
      </p:sp>
      <p:sp>
        <p:nvSpPr>
          <p:cNvPr id="29" name="Freeform 30"/>
          <p:cNvSpPr>
            <a:spLocks/>
          </p:cNvSpPr>
          <p:nvPr/>
        </p:nvSpPr>
        <p:spPr bwMode="auto">
          <a:xfrm>
            <a:off x="1835696" y="2060848"/>
            <a:ext cx="3742060" cy="1451497"/>
          </a:xfrm>
          <a:custGeom>
            <a:avLst/>
            <a:gdLst>
              <a:gd name="T0" fmla="*/ 21600 w 21600"/>
              <a:gd name="T1" fmla="*/ 12000 h 21600"/>
              <a:gd name="T2" fmla="*/ 21600 w 21600"/>
              <a:gd name="T3" fmla="*/ 21600 h 21600"/>
              <a:gd name="T4" fmla="*/ 0 w 21600"/>
              <a:gd name="T5" fmla="*/ 21600 h 21600"/>
              <a:gd name="T6" fmla="*/ 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1200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noFill/>
          <a:ln w="101600" cap="flat">
            <a:solidFill>
              <a:srgbClr val="D90B00"/>
            </a:solidFill>
            <a:prstDash val="solid"/>
            <a:miter lim="800000"/>
            <a:headEnd type="none" w="med" len="med"/>
            <a:tailEnd type="triangle" w="med" len="med"/>
          </a:ln>
          <a:effectLst>
            <a:outerShdw blurRad="762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grpSp>
        <p:nvGrpSpPr>
          <p:cNvPr id="30" name="Group 34"/>
          <p:cNvGrpSpPr>
            <a:grpSpLocks/>
          </p:cNvGrpSpPr>
          <p:nvPr/>
        </p:nvGrpSpPr>
        <p:grpSpPr bwMode="auto">
          <a:xfrm>
            <a:off x="2195737" y="2122489"/>
            <a:ext cx="3661420" cy="1090487"/>
            <a:chOff x="0" y="0"/>
            <a:chExt cx="4219" cy="1352"/>
          </a:xfrm>
        </p:grpSpPr>
        <p:sp>
          <p:nvSpPr>
            <p:cNvPr id="31" name="Rectangle 31"/>
            <p:cNvSpPr>
              <a:spLocks/>
            </p:cNvSpPr>
            <p:nvPr/>
          </p:nvSpPr>
          <p:spPr bwMode="auto">
            <a:xfrm>
              <a:off x="2987" y="880"/>
              <a:ext cx="1232" cy="184"/>
            </a:xfrm>
            <a:prstGeom prst="rect">
              <a:avLst/>
            </a:prstGeom>
            <a:solidFill>
              <a:srgbClr val="FD9A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0" y="0"/>
              <a:ext cx="3651" cy="1352"/>
            </a:xfrm>
            <a:custGeom>
              <a:avLst/>
              <a:gdLst>
                <a:gd name="T0" fmla="*/ 21600 w 21600"/>
                <a:gd name="T1" fmla="*/ 1533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0 w 21600"/>
                <a:gd name="T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533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</a:path>
              </a:pathLst>
            </a:custGeom>
            <a:noFill/>
            <a:ln w="101600" cap="flat">
              <a:solidFill>
                <a:srgbClr val="D90B00"/>
              </a:solidFill>
              <a:prstDash val="solid"/>
              <a:miter lim="800000"/>
              <a:headEnd type="triangle" w="med" len="med"/>
              <a:tailEnd type="none" w="med" len="med"/>
            </a:ln>
            <a:effectLst>
              <a:outerShdw blurRad="762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33" name="Rectangle 33"/>
            <p:cNvSpPr>
              <a:spLocks/>
            </p:cNvSpPr>
            <p:nvPr/>
          </p:nvSpPr>
          <p:spPr bwMode="auto">
            <a:xfrm>
              <a:off x="1245" y="1010"/>
              <a:ext cx="152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D90B00"/>
                  </a:solidFill>
                  <a:effectLst/>
                  <a:uLnTx/>
                  <a:uFillTx/>
                  <a:latin typeface="Myriad Pro Bold Cond" charset="0"/>
                  <a:ea typeface="ＭＳ Ｐゴシック" charset="0"/>
                  <a:cs typeface="Myriad Pro Bold Cond" charset="0"/>
                  <a:sym typeface="Myriad Pro Bold Cond" charset="0"/>
                </a:rPr>
                <a:t>Query</a:t>
              </a:r>
            </a:p>
          </p:txBody>
        </p:sp>
      </p:grpSp>
      <p:sp>
        <p:nvSpPr>
          <p:cNvPr id="34" name="Rectangle 35"/>
          <p:cNvSpPr>
            <a:spLocks/>
          </p:cNvSpPr>
          <p:nvPr/>
        </p:nvSpPr>
        <p:spPr bwMode="auto">
          <a:xfrm>
            <a:off x="3287142" y="3607047"/>
            <a:ext cx="12128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90B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Results</a:t>
            </a:r>
          </a:p>
        </p:txBody>
      </p:sp>
      <p:sp>
        <p:nvSpPr>
          <p:cNvPr id="35" name="Rounded Rectangle 34"/>
          <p:cNvSpPr>
            <a:spLocks noChangeArrowheads="1"/>
          </p:cNvSpPr>
          <p:nvPr/>
        </p:nvSpPr>
        <p:spPr bwMode="auto">
          <a:xfrm rot="5400000">
            <a:off x="6568243" y="1366158"/>
            <a:ext cx="2133601" cy="1650776"/>
          </a:xfrm>
          <a:prstGeom prst="roundRect">
            <a:avLst>
              <a:gd name="adj" fmla="val 16667"/>
            </a:avLst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6957984" y="5274518"/>
            <a:ext cx="2041525" cy="3683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Micro-architecture</a:t>
            </a:r>
          </a:p>
        </p:txBody>
      </p:sp>
      <p:sp>
        <p:nvSpPr>
          <p:cNvPr id="37" name="Text Box 18"/>
          <p:cNvSpPr txBox="1">
            <a:spLocks noChangeAspect="1" noChangeArrowheads="1"/>
          </p:cNvSpPr>
          <p:nvPr/>
        </p:nvSpPr>
        <p:spPr bwMode="auto">
          <a:xfrm>
            <a:off x="6957984" y="4903043"/>
            <a:ext cx="2041525" cy="3667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SW/HW Interface</a:t>
            </a:r>
          </a:p>
        </p:txBody>
      </p:sp>
      <p:sp>
        <p:nvSpPr>
          <p:cNvPr id="38" name="Text Box 19"/>
          <p:cNvSpPr txBox="1">
            <a:spLocks noChangeAspect="1" noChangeArrowheads="1"/>
          </p:cNvSpPr>
          <p:nvPr/>
        </p:nvSpPr>
        <p:spPr bwMode="auto">
          <a:xfrm>
            <a:off x="6954809" y="4238724"/>
            <a:ext cx="2043113" cy="3683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Program/Language</a:t>
            </a:r>
          </a:p>
        </p:txBody>
      </p:sp>
      <p:sp>
        <p:nvSpPr>
          <p:cNvPr id="39" name="Text Box 20"/>
          <p:cNvSpPr txBox="1">
            <a:spLocks noChangeAspect="1" noChangeArrowheads="1"/>
          </p:cNvSpPr>
          <p:nvPr/>
        </p:nvSpPr>
        <p:spPr bwMode="auto">
          <a:xfrm>
            <a:off x="6954809" y="3867249"/>
            <a:ext cx="2043113" cy="3683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Algorithm</a:t>
            </a:r>
          </a:p>
        </p:txBody>
      </p:sp>
      <p:sp>
        <p:nvSpPr>
          <p:cNvPr id="40" name="Text Box 21"/>
          <p:cNvSpPr txBox="1">
            <a:spLocks noChangeAspect="1" noChangeArrowheads="1"/>
          </p:cNvSpPr>
          <p:nvPr/>
        </p:nvSpPr>
        <p:spPr bwMode="auto">
          <a:xfrm>
            <a:off x="6954809" y="3500536"/>
            <a:ext cx="2043113" cy="36671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Problem</a:t>
            </a:r>
          </a:p>
        </p:txBody>
      </p:sp>
      <p:sp>
        <p:nvSpPr>
          <p:cNvPr id="41" name="Text Box 22"/>
          <p:cNvSpPr txBox="1">
            <a:spLocks noChangeAspect="1" noChangeArrowheads="1"/>
          </p:cNvSpPr>
          <p:nvPr/>
        </p:nvSpPr>
        <p:spPr bwMode="auto">
          <a:xfrm>
            <a:off x="6957984" y="5647580"/>
            <a:ext cx="2039938" cy="37306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"/>
                <a:cs typeface="Arial" charset="0"/>
              </a:rPr>
              <a:t>Logic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"/>
              <a:cs typeface="Arial" charset="0"/>
            </a:endParaRPr>
          </a:p>
        </p:txBody>
      </p:sp>
      <p:sp>
        <p:nvSpPr>
          <p:cNvPr id="42" name="Text Box 23"/>
          <p:cNvSpPr txBox="1">
            <a:spLocks noChangeAspect="1" noChangeArrowheads="1"/>
          </p:cNvSpPr>
          <p:nvPr/>
        </p:nvSpPr>
        <p:spPr bwMode="auto">
          <a:xfrm>
            <a:off x="6957984" y="6019055"/>
            <a:ext cx="2041525" cy="3683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Devices</a:t>
            </a:r>
          </a:p>
        </p:txBody>
      </p:sp>
      <p:sp>
        <p:nvSpPr>
          <p:cNvPr id="43" name="Text Box 24"/>
          <p:cNvSpPr txBox="1">
            <a:spLocks noChangeAspect="1" noChangeArrowheads="1"/>
          </p:cNvSpPr>
          <p:nvPr/>
        </p:nvSpPr>
        <p:spPr bwMode="auto">
          <a:xfrm>
            <a:off x="6957984" y="4580656"/>
            <a:ext cx="2041525" cy="327322"/>
          </a:xfrm>
          <a:prstGeom prst="rect">
            <a:avLst/>
          </a:prstGeom>
          <a:solidFill>
            <a:srgbClr val="35F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System Software</a:t>
            </a:r>
          </a:p>
        </p:txBody>
      </p:sp>
      <p:sp>
        <p:nvSpPr>
          <p:cNvPr id="44" name="Text Box 23"/>
          <p:cNvSpPr txBox="1">
            <a:spLocks noChangeAspect="1" noChangeArrowheads="1"/>
          </p:cNvSpPr>
          <p:nvPr/>
        </p:nvSpPr>
        <p:spPr bwMode="auto">
          <a:xfrm>
            <a:off x="6959572" y="6374655"/>
            <a:ext cx="2043112" cy="3667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Electrons</a:t>
            </a:r>
          </a:p>
        </p:txBody>
      </p:sp>
      <p:sp>
        <p:nvSpPr>
          <p:cNvPr id="45" name="Rounded Rectangle 44"/>
          <p:cNvSpPr>
            <a:spLocks noChangeArrowheads="1"/>
          </p:cNvSpPr>
          <p:nvPr/>
        </p:nvSpPr>
        <p:spPr bwMode="auto">
          <a:xfrm rot="5400000">
            <a:off x="6849380" y="3977716"/>
            <a:ext cx="2232248" cy="2286000"/>
          </a:xfrm>
          <a:prstGeom prst="roundRect">
            <a:avLst>
              <a:gd name="adj" fmla="val 16667"/>
            </a:avLst>
          </a:prstGeom>
          <a:noFill/>
          <a:ln w="444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/>
              <a:ea typeface="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0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utoUpdateAnimBg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Bank: Collection of Arrays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223" name="Group 222"/>
          <p:cNvGrpSpPr/>
          <p:nvPr/>
        </p:nvGrpSpPr>
        <p:grpSpPr>
          <a:xfrm>
            <a:off x="4816288" y="1447800"/>
            <a:ext cx="3184712" cy="4419600"/>
            <a:chOff x="4816288" y="1447800"/>
            <a:chExt cx="3184712" cy="44196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011270" y="4242547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011270" y="4502524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011270" y="4762500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011270" y="5022476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011270" y="2357718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011270" y="1837765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011270" y="2097741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011270" y="2617694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1" name="Group 170"/>
            <p:cNvGrpSpPr/>
            <p:nvPr/>
          </p:nvGrpSpPr>
          <p:grpSpPr>
            <a:xfrm>
              <a:off x="5401235" y="1447800"/>
              <a:ext cx="2339788" cy="3769659"/>
              <a:chOff x="1143000" y="1676400"/>
              <a:chExt cx="2743200" cy="41910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rot="5400000">
                <a:off x="-9525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-6477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-3429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-381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2667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5715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8763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1811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14859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17907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Oval 28"/>
            <p:cNvSpPr/>
            <p:nvPr/>
          </p:nvSpPr>
          <p:spPr>
            <a:xfrm>
              <a:off x="5271247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271247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271247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531223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531223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531223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791200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791200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791200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051176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051176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051176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311153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11153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311153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6571129" y="411255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6571129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6571129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571129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6831106" y="411255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6831106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6831106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6831106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7091082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7091082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7091082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7351059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7351059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7351059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611035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7611035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7611035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5271247" y="5217459"/>
              <a:ext cx="2599765" cy="649941"/>
              <a:chOff x="2362200" y="3657600"/>
              <a:chExt cx="3048000" cy="762000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23622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26670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9718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32766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5814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8862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41910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44958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8006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51054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0" name="Rectangle 89"/>
            <p:cNvSpPr/>
            <p:nvPr/>
          </p:nvSpPr>
          <p:spPr>
            <a:xfrm>
              <a:off x="4816288" y="3982571"/>
              <a:ext cx="324971" cy="136487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/>
                <a:t>Row Decoder</a:t>
              </a: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5271247" y="4112559"/>
              <a:ext cx="2599765" cy="259976"/>
              <a:chOff x="2362200" y="5867400"/>
              <a:chExt cx="3048000" cy="304800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23622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26670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9718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32766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35814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4958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48006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51054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0" name="Oval 99"/>
            <p:cNvSpPr/>
            <p:nvPr/>
          </p:nvSpPr>
          <p:spPr>
            <a:xfrm>
              <a:off x="5271247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5271247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5271247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3" name="Oval 102"/>
            <p:cNvSpPr/>
            <p:nvPr/>
          </p:nvSpPr>
          <p:spPr>
            <a:xfrm>
              <a:off x="5271247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5531223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5531223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5531223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07" name="Oval 106"/>
            <p:cNvSpPr/>
            <p:nvPr/>
          </p:nvSpPr>
          <p:spPr>
            <a:xfrm>
              <a:off x="5531223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5791200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5791200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5791200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11" name="Oval 110"/>
            <p:cNvSpPr/>
            <p:nvPr/>
          </p:nvSpPr>
          <p:spPr>
            <a:xfrm>
              <a:off x="5791200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6051176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6051176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6051176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5" name="Oval 114"/>
            <p:cNvSpPr/>
            <p:nvPr/>
          </p:nvSpPr>
          <p:spPr>
            <a:xfrm>
              <a:off x="6051176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6311153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6311153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311153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9" name="Oval 118"/>
            <p:cNvSpPr/>
            <p:nvPr/>
          </p:nvSpPr>
          <p:spPr>
            <a:xfrm>
              <a:off x="6311153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6571129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6571129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6571129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6571129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6831106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6831106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6831106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6831106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7091082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7091082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7091082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31" name="Oval 130"/>
            <p:cNvSpPr/>
            <p:nvPr/>
          </p:nvSpPr>
          <p:spPr>
            <a:xfrm>
              <a:off x="7091082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7351059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7351059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7351059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35" name="Oval 134"/>
            <p:cNvSpPr/>
            <p:nvPr/>
          </p:nvSpPr>
          <p:spPr>
            <a:xfrm>
              <a:off x="7351059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7611035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7611035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7611035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9" name="Oval 138"/>
            <p:cNvSpPr/>
            <p:nvPr/>
          </p:nvSpPr>
          <p:spPr>
            <a:xfrm>
              <a:off x="7611035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0" name="Group 139"/>
            <p:cNvGrpSpPr/>
            <p:nvPr/>
          </p:nvGrpSpPr>
          <p:grpSpPr>
            <a:xfrm>
              <a:off x="5271247" y="2227729"/>
              <a:ext cx="2599765" cy="259976"/>
              <a:chOff x="2362200" y="5867400"/>
              <a:chExt cx="3048000" cy="304800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23622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26670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29718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32766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35814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44958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48006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51054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0" name="Group 159"/>
            <p:cNvGrpSpPr/>
            <p:nvPr/>
          </p:nvGrpSpPr>
          <p:grpSpPr>
            <a:xfrm>
              <a:off x="5271247" y="2812676"/>
              <a:ext cx="2599765" cy="649941"/>
              <a:chOff x="2362200" y="3657600"/>
              <a:chExt cx="3048000" cy="762000"/>
            </a:xfrm>
          </p:grpSpPr>
          <p:sp>
            <p:nvSpPr>
              <p:cNvPr id="161" name="Oval 160"/>
              <p:cNvSpPr/>
              <p:nvPr/>
            </p:nvSpPr>
            <p:spPr>
              <a:xfrm>
                <a:off x="23622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26670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29718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32766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35814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38862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41910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44958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48006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51054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2" name="Rectangle 171"/>
            <p:cNvSpPr/>
            <p:nvPr/>
          </p:nvSpPr>
          <p:spPr>
            <a:xfrm>
              <a:off x="4816288" y="1577788"/>
              <a:ext cx="324971" cy="136487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/>
                <a:t>Row Decoder</a:t>
              </a:r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5367438" y="3592606"/>
              <a:ext cx="2408682" cy="324970"/>
              <a:chOff x="5367438" y="3592606"/>
              <a:chExt cx="2408682" cy="324970"/>
            </a:xfrm>
          </p:grpSpPr>
          <p:sp>
            <p:nvSpPr>
              <p:cNvPr id="173" name="Oval 172"/>
              <p:cNvSpPr/>
              <p:nvPr/>
            </p:nvSpPr>
            <p:spPr>
              <a:xfrm>
                <a:off x="5370038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5367438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5367438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5630014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5627415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5627415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5889991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5887391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5887391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6149967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6147368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6147368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6411244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6408644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6408644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6667321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6664721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6664721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6931197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6928597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6928597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7187274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7184674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7184674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7447250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7444650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7444650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7711126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7708526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7708526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4" name="Group 203"/>
          <p:cNvGrpSpPr/>
          <p:nvPr/>
        </p:nvGrpSpPr>
        <p:grpSpPr>
          <a:xfrm>
            <a:off x="685800" y="3188122"/>
            <a:ext cx="1848188" cy="2222078"/>
            <a:chOff x="914400" y="1752601"/>
            <a:chExt cx="3485813" cy="4190999"/>
          </a:xfrm>
        </p:grpSpPr>
        <p:pic>
          <p:nvPicPr>
            <p:cNvPr id="205" name="Picture 204" descr="chip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564433" y="2102568"/>
              <a:ext cx="4185747" cy="3485813"/>
            </a:xfrm>
            <a:prstGeom prst="rect">
              <a:avLst/>
            </a:prstGeom>
          </p:spPr>
        </p:pic>
        <p:grpSp>
          <p:nvGrpSpPr>
            <p:cNvPr id="206" name="Group 237"/>
            <p:cNvGrpSpPr/>
            <p:nvPr/>
          </p:nvGrpSpPr>
          <p:grpSpPr>
            <a:xfrm>
              <a:off x="971214" y="1828801"/>
              <a:ext cx="3352797" cy="4114802"/>
              <a:chOff x="2438400" y="1828800"/>
              <a:chExt cx="3733800" cy="4419600"/>
            </a:xfrm>
          </p:grpSpPr>
          <p:sp>
            <p:nvSpPr>
              <p:cNvPr id="207" name="Rectangle 206"/>
              <p:cNvSpPr/>
              <p:nvPr/>
            </p:nvSpPr>
            <p:spPr>
              <a:xfrm>
                <a:off x="2438400" y="18288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4572000" y="18288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4572000" y="29718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4572000" y="40386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4572000" y="51816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2438400" y="51816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2438400" y="40386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2438400" y="29718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16" name="Straight Arrow Connector 215"/>
          <p:cNvCxnSpPr/>
          <p:nvPr/>
        </p:nvCxnSpPr>
        <p:spPr>
          <a:xfrm rot="5400000" flipH="1" flipV="1">
            <a:off x="2209800" y="1752600"/>
            <a:ext cx="1752600" cy="11430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/>
          <p:nvPr/>
        </p:nvCxnSpPr>
        <p:spPr>
          <a:xfrm rot="16200000" flipH="1">
            <a:off x="1638300" y="4610100"/>
            <a:ext cx="2895600" cy="11430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1" name="Group 230"/>
          <p:cNvGrpSpPr/>
          <p:nvPr/>
        </p:nvGrpSpPr>
        <p:grpSpPr>
          <a:xfrm>
            <a:off x="3657600" y="1371600"/>
            <a:ext cx="1447800" cy="4953000"/>
            <a:chOff x="3657600" y="1371600"/>
            <a:chExt cx="1447800" cy="4953000"/>
          </a:xfrm>
        </p:grpSpPr>
        <p:sp>
          <p:nvSpPr>
            <p:cNvPr id="224" name="Rectangle 223"/>
            <p:cNvSpPr/>
            <p:nvPr/>
          </p:nvSpPr>
          <p:spPr>
            <a:xfrm>
              <a:off x="3657600" y="6019800"/>
              <a:ext cx="1447800" cy="3048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Row Address</a:t>
              </a:r>
            </a:p>
          </p:txBody>
        </p:sp>
        <p:cxnSp>
          <p:nvCxnSpPr>
            <p:cNvPr id="226" name="Straight Arrow Connector 225"/>
            <p:cNvCxnSpPr>
              <a:stCxn id="224" idx="0"/>
            </p:cNvCxnSpPr>
            <p:nvPr/>
          </p:nvCxnSpPr>
          <p:spPr>
            <a:xfrm rot="5400000" flipH="1" flipV="1">
              <a:off x="2076450" y="3676650"/>
              <a:ext cx="4648200" cy="38100"/>
            </a:xfrm>
            <a:prstGeom prst="straightConnector1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/>
            <p:nvPr/>
          </p:nvCxnSpPr>
          <p:spPr>
            <a:xfrm>
              <a:off x="4419600" y="2209800"/>
              <a:ext cx="381000" cy="1588"/>
            </a:xfrm>
            <a:prstGeom prst="straightConnector1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/>
            <p:cNvCxnSpPr/>
            <p:nvPr/>
          </p:nvCxnSpPr>
          <p:spPr>
            <a:xfrm>
              <a:off x="4397566" y="4646612"/>
              <a:ext cx="381000" cy="1588"/>
            </a:xfrm>
            <a:prstGeom prst="straightConnector1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2" name="Rectangle 231"/>
          <p:cNvSpPr/>
          <p:nvPr/>
        </p:nvSpPr>
        <p:spPr>
          <a:xfrm>
            <a:off x="5257800" y="6019800"/>
            <a:ext cx="26670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Column Read/Write</a:t>
            </a:r>
          </a:p>
        </p:txBody>
      </p:sp>
      <p:cxnSp>
        <p:nvCxnSpPr>
          <p:cNvPr id="234" name="Curved Connector 233"/>
          <p:cNvCxnSpPr/>
          <p:nvPr/>
        </p:nvCxnSpPr>
        <p:spPr>
          <a:xfrm>
            <a:off x="7947213" y="3137647"/>
            <a:ext cx="53787" cy="3034553"/>
          </a:xfrm>
          <a:prstGeom prst="curvedConnector3">
            <a:avLst>
              <a:gd name="adj1" fmla="val 1078034"/>
            </a:avLst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TextBox 236"/>
          <p:cNvSpPr txBox="1"/>
          <p:nvPr/>
        </p:nvSpPr>
        <p:spPr>
          <a:xfrm>
            <a:off x="8150703" y="4339819"/>
            <a:ext cx="76469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Data</a:t>
            </a:r>
          </a:p>
        </p:txBody>
      </p:sp>
      <p:sp>
        <p:nvSpPr>
          <p:cNvPr id="203" name="Rectangle 202"/>
          <p:cNvSpPr/>
          <p:nvPr/>
        </p:nvSpPr>
        <p:spPr>
          <a:xfrm>
            <a:off x="5257800" y="3484601"/>
            <a:ext cx="25908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4648200" y="1327532"/>
            <a:ext cx="3429000" cy="2209800"/>
          </a:xfrm>
          <a:prstGeom prst="rect">
            <a:avLst/>
          </a:prstGeom>
          <a:solidFill>
            <a:srgbClr val="969696">
              <a:alpha val="20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TextBox 238"/>
          <p:cNvSpPr txBox="1"/>
          <p:nvPr/>
        </p:nvSpPr>
        <p:spPr>
          <a:xfrm>
            <a:off x="2819400" y="2753380"/>
            <a:ext cx="1469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Subarray</a:t>
            </a:r>
            <a:endParaRPr lang="en-US" sz="2800" dirty="0"/>
          </a:p>
        </p:txBody>
      </p:sp>
      <p:cxnSp>
        <p:nvCxnSpPr>
          <p:cNvPr id="241" name="Straight Arrow Connector 240"/>
          <p:cNvCxnSpPr>
            <a:stCxn id="239" idx="3"/>
            <a:endCxn id="238" idx="1"/>
          </p:cNvCxnSpPr>
          <p:nvPr/>
        </p:nvCxnSpPr>
        <p:spPr>
          <a:xfrm flipV="1">
            <a:off x="4288457" y="2432432"/>
            <a:ext cx="359743" cy="582558"/>
          </a:xfrm>
          <a:prstGeom prst="straightConnector1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urved Connector 214"/>
          <p:cNvCxnSpPr/>
          <p:nvPr/>
        </p:nvCxnSpPr>
        <p:spPr>
          <a:xfrm>
            <a:off x="7947213" y="5542430"/>
            <a:ext cx="53787" cy="629770"/>
          </a:xfrm>
          <a:prstGeom prst="curvedConnector3">
            <a:avLst>
              <a:gd name="adj1" fmla="val 448887"/>
            </a:avLst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05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 animBg="1"/>
      <p:bldP spid="237" grpId="0" animBg="1"/>
      <p:bldP spid="238" grpId="0" animBg="1"/>
      <p:bldP spid="238" grpId="1" animBg="1"/>
      <p:bldP spid="239" grpId="0"/>
      <p:bldP spid="239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In-Memory Computation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Push from Technology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DRAM Scaling at jeopardy </a:t>
            </a:r>
          </a:p>
          <a:p>
            <a:pPr marL="344487" lvl="1" indent="0">
              <a:buNone/>
            </a:pPr>
            <a:r>
              <a:rPr lang="en-US" dirty="0">
                <a:sym typeface="Wingdings"/>
              </a:rPr>
              <a:t>    Controllers close to DRAM</a:t>
            </a:r>
          </a:p>
          <a:p>
            <a:pPr marL="344487" lvl="1" indent="0">
              <a:buNone/>
            </a:pPr>
            <a:r>
              <a:rPr lang="en-US" dirty="0">
                <a:sym typeface="Wingdings"/>
              </a:rPr>
              <a:t>    Industry open to new memory architectures</a:t>
            </a:r>
          </a:p>
          <a:p>
            <a:pPr lvl="1"/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Pull from Systems and Applications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Data access is a major system and application bottleneck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Systems are energy limited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Data movement much more energy-hungry than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94054"/>
            <a:ext cx="7772400" cy="1501546"/>
          </a:xfrm>
          <a:prstGeom prst="rect">
            <a:avLst/>
          </a:prstGeom>
        </p:spPr>
      </p:pic>
      <p:pic>
        <p:nvPicPr>
          <p:cNvPr id="6" name="Picture 2" descr="http://www.extremetech.com/wp-content/uploads/2013/09/hybrid_memory_cu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50038"/>
            <a:ext cx="5040560" cy="361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1178030"/>
            <a:ext cx="1689100" cy="2451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43567" y="1304704"/>
            <a:ext cx="1692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Dally,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HiPEAC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 2015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459D1F-2E2C-4E33-B3B6-E0DEFEE29D47}"/>
              </a:ext>
            </a:extLst>
          </p:cNvPr>
          <p:cNvSpPr/>
          <p:nvPr/>
        </p:nvSpPr>
        <p:spPr>
          <a:xfrm>
            <a:off x="152400" y="64770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89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336" y="0"/>
            <a:ext cx="92202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Two Approaches to In-Memory Processing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69640"/>
            <a:ext cx="8610600" cy="5123656"/>
          </a:xfrm>
        </p:spPr>
        <p:txBody>
          <a:bodyPr>
            <a:normAutofit fontScale="92500" lnSpcReduction="20000"/>
          </a:bodyPr>
          <a:lstStyle/>
          <a:p>
            <a:pPr marL="363538" indent="-347663"/>
            <a:r>
              <a:rPr lang="en-US" dirty="0"/>
              <a:t>1. </a:t>
            </a:r>
            <a:r>
              <a:rPr lang="en-US" dirty="0">
                <a:solidFill>
                  <a:srgbClr val="0000FF"/>
                </a:solidFill>
              </a:rPr>
              <a:t>Minimally change DRAM</a:t>
            </a:r>
            <a:r>
              <a:rPr lang="en-US" dirty="0"/>
              <a:t> to enable simple yet powerful   computation primitives</a:t>
            </a:r>
          </a:p>
          <a:p>
            <a:pPr lvl="1"/>
            <a:r>
              <a:rPr lang="en-US" altLang="ja-JP" sz="1800" dirty="0">
                <a:solidFill>
                  <a:srgbClr val="0000FF"/>
                </a:solidFill>
                <a:latin typeface="Tahoma" charset="0"/>
                <a:ea typeface="ＭＳ Ｐゴシック"/>
                <a:hlinkClick r:id="rId2"/>
              </a:rPr>
              <a:t>RowClone: Fast and Efficient In-DRAM Copy and Initialization of Bulk Data</a:t>
            </a:r>
            <a:r>
              <a:rPr lang="en-US" altLang="ja-JP" sz="1800" dirty="0">
                <a:solidFill>
                  <a:srgbClr val="000000"/>
                </a:solidFill>
                <a:latin typeface="Tahoma" charset="0"/>
                <a:ea typeface="ＭＳ Ｐゴシック"/>
              </a:rPr>
              <a:t> (</a:t>
            </a:r>
            <a:r>
              <a:rPr lang="en-US" altLang="ja-JP" sz="1800" dirty="0">
                <a:solidFill>
                  <a:srgbClr val="0000FF"/>
                </a:solidFill>
                <a:latin typeface="Tahoma" charset="0"/>
                <a:ea typeface="ＭＳ Ｐゴシック"/>
              </a:rPr>
              <a:t>Seshadri et al., MICRO 2013</a:t>
            </a:r>
            <a:r>
              <a:rPr lang="en-US" altLang="ja-JP" sz="1800" dirty="0">
                <a:solidFill>
                  <a:srgbClr val="000000"/>
                </a:solidFill>
                <a:latin typeface="Tahoma" charset="0"/>
                <a:ea typeface="ＭＳ Ｐゴシック"/>
              </a:rPr>
              <a:t>)</a:t>
            </a:r>
            <a:endParaRPr lang="en-US" sz="1800" dirty="0">
              <a:solidFill>
                <a:srgbClr val="000000"/>
              </a:solidFill>
            </a:endParaRPr>
          </a:p>
          <a:p>
            <a:pPr lvl="1"/>
            <a:r>
              <a:rPr lang="en-US" sz="1800" dirty="0">
                <a:solidFill>
                  <a:srgbClr val="0000FF"/>
                </a:solidFill>
                <a:hlinkClick r:id="rId3"/>
              </a:rPr>
              <a:t>Fast Bulk Bitwise AND and OR in DRAM</a:t>
            </a:r>
            <a:r>
              <a:rPr lang="en-US" sz="1800" dirty="0"/>
              <a:t> (</a:t>
            </a:r>
            <a:r>
              <a:rPr lang="en-US" sz="1800" dirty="0">
                <a:solidFill>
                  <a:srgbClr val="0000FF"/>
                </a:solidFill>
              </a:rPr>
              <a:t>Seshadri et al., IEEE CAL 2015</a:t>
            </a:r>
            <a:r>
              <a:rPr lang="en-US" sz="1800" dirty="0"/>
              <a:t>)</a:t>
            </a:r>
          </a:p>
          <a:p>
            <a:pPr lvl="1"/>
            <a:r>
              <a:rPr lang="en-US" sz="1800" dirty="0">
                <a:hlinkClick r:id="rId4"/>
              </a:rPr>
              <a:t>Gather-Scatter DRAM: In-DRAM Address Translation to Improve the Spatial Locality of Non-unit Strided Accesses</a:t>
            </a:r>
            <a:r>
              <a:rPr lang="en-US" sz="1800" dirty="0"/>
              <a:t> (</a:t>
            </a:r>
            <a:r>
              <a:rPr lang="en-US" sz="1800" dirty="0">
                <a:solidFill>
                  <a:srgbClr val="0000FF"/>
                </a:solidFill>
              </a:rPr>
              <a:t>Seshadri et al., MICRO 2015</a:t>
            </a:r>
            <a:r>
              <a:rPr lang="en-US" sz="1800" dirty="0"/>
              <a:t>)</a:t>
            </a:r>
          </a:p>
          <a:p>
            <a:pPr marL="363538" indent="-347663">
              <a:buNone/>
            </a:pPr>
            <a:endParaRPr lang="en-US" dirty="0"/>
          </a:p>
          <a:p>
            <a:pPr marL="363538" indent="-347663"/>
            <a:r>
              <a:rPr lang="en-US" dirty="0"/>
              <a:t>2. </a:t>
            </a:r>
            <a:r>
              <a:rPr lang="en-US" dirty="0">
                <a:solidFill>
                  <a:srgbClr val="0000FF"/>
                </a:solidFill>
              </a:rPr>
              <a:t>Exploit the control logic in 3D-stacked memory </a:t>
            </a:r>
            <a:r>
              <a:rPr lang="en-US" dirty="0"/>
              <a:t>to enable more comprehensive computation near memory</a:t>
            </a:r>
          </a:p>
          <a:p>
            <a:pPr marL="690563" lvl="1" indent="-347663"/>
            <a:r>
              <a:rPr lang="en-US" sz="1800" dirty="0">
                <a:hlinkClick r:id="rId5"/>
              </a:rPr>
              <a:t>PIM-Enabled Instructions: A Low-Overhead, Locality-Aware Processing-in-Memory Architecture</a:t>
            </a:r>
            <a:r>
              <a:rPr lang="en-US" sz="1800" dirty="0"/>
              <a:t> (</a:t>
            </a:r>
            <a:r>
              <a:rPr lang="en-US" sz="1800" dirty="0" err="1">
                <a:solidFill>
                  <a:srgbClr val="0000FF"/>
                </a:solidFill>
              </a:rPr>
              <a:t>Ahn</a:t>
            </a:r>
            <a:r>
              <a:rPr lang="en-US" sz="1800" dirty="0">
                <a:solidFill>
                  <a:srgbClr val="0000FF"/>
                </a:solidFill>
              </a:rPr>
              <a:t> et al., ISCA 2015</a:t>
            </a:r>
            <a:r>
              <a:rPr lang="en-US" sz="1800" dirty="0"/>
              <a:t>)</a:t>
            </a:r>
          </a:p>
          <a:p>
            <a:pPr marL="690563" lvl="1" indent="-347663"/>
            <a:r>
              <a:rPr lang="en-US" sz="1800" dirty="0">
                <a:hlinkClick r:id="rId6"/>
              </a:rPr>
              <a:t>A Scalable Processing-in-Memory Accelerator for Parallel Graph Processing </a:t>
            </a:r>
            <a:r>
              <a:rPr lang="en-US" sz="1800" dirty="0"/>
              <a:t>(</a:t>
            </a:r>
            <a:r>
              <a:rPr lang="en-US" sz="1800" dirty="0">
                <a:solidFill>
                  <a:srgbClr val="0000FF"/>
                </a:solidFill>
              </a:rPr>
              <a:t>Ahn et al., ISCA 2015</a:t>
            </a:r>
            <a:r>
              <a:rPr lang="en-US" sz="1800" dirty="0"/>
              <a:t>)</a:t>
            </a:r>
          </a:p>
          <a:p>
            <a:pPr marL="690563" lvl="1" indent="-347663"/>
            <a:r>
              <a:rPr lang="en-US" sz="1800" dirty="0">
                <a:hlinkClick r:id="rId7"/>
              </a:rPr>
              <a:t>Accelerating Pointer Chasing in 3D-Stacked Memory: Challenges, Mechanisms, Evaluation</a:t>
            </a:r>
            <a:r>
              <a:rPr lang="en-US" sz="1800" dirty="0"/>
              <a:t>  (</a:t>
            </a:r>
            <a:r>
              <a:rPr lang="en-US" sz="1800" dirty="0">
                <a:solidFill>
                  <a:srgbClr val="0000FF"/>
                </a:solidFill>
              </a:rPr>
              <a:t>Hsieh et al., ICCD 2016</a:t>
            </a:r>
            <a:r>
              <a:rPr lang="en-US" sz="18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charset="-128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1882" y="1010402"/>
            <a:ext cx="8052566" cy="792089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8A35D8-FC97-4CF6-855F-DE1AEC5E60C7}"/>
              </a:ext>
            </a:extLst>
          </p:cNvPr>
          <p:cNvSpPr/>
          <p:nvPr/>
        </p:nvSpPr>
        <p:spPr>
          <a:xfrm>
            <a:off x="152400" y="64770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450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38" y="14436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Approach 1: Minimally Changing DRAM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9640"/>
            <a:ext cx="9144000" cy="512365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DRAM has great capability to perform </a:t>
            </a:r>
            <a:r>
              <a:rPr lang="en-US" dirty="0">
                <a:solidFill>
                  <a:srgbClr val="0000FF"/>
                </a:solidFill>
              </a:rPr>
              <a:t>bulk data movement and computation </a:t>
            </a:r>
            <a:r>
              <a:rPr lang="en-US" dirty="0"/>
              <a:t>internally with small changes</a:t>
            </a:r>
          </a:p>
          <a:p>
            <a:pPr lvl="1"/>
            <a:r>
              <a:rPr lang="en-US" dirty="0"/>
              <a:t>Can exploit internal bandwidth to move data</a:t>
            </a:r>
          </a:p>
          <a:p>
            <a:pPr lvl="1"/>
            <a:r>
              <a:rPr lang="en-US" dirty="0"/>
              <a:t>Can exploit analog computation capability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  <a:p>
            <a:r>
              <a:rPr lang="en-US" dirty="0"/>
              <a:t>Examples: </a:t>
            </a:r>
            <a:r>
              <a:rPr lang="en-US" dirty="0" err="1"/>
              <a:t>RowClone</a:t>
            </a:r>
            <a:r>
              <a:rPr lang="en-US" dirty="0"/>
              <a:t>, In-DRAM AND/OR, Gather/Scatter DRAM</a:t>
            </a:r>
          </a:p>
          <a:p>
            <a:pPr lvl="1"/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/>
                <a:hlinkClick r:id="rId2"/>
              </a:rPr>
              <a:t>RowClone: Fast and Efficient In-DRAM Copy and Initialization of Bulk Data</a:t>
            </a:r>
            <a:r>
              <a:rPr lang="en-US" altLang="ja-JP" dirty="0">
                <a:solidFill>
                  <a:srgbClr val="000000"/>
                </a:solidFill>
                <a:latin typeface="Tahoma" charset="0"/>
                <a:ea typeface="ＭＳ Ｐゴシック"/>
              </a:rPr>
              <a:t> (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/>
              </a:rPr>
              <a:t>Seshadri et al., MICRO 2013</a:t>
            </a:r>
            <a:r>
              <a:rPr lang="en-US" altLang="ja-JP" dirty="0">
                <a:solidFill>
                  <a:srgbClr val="000000"/>
                </a:solidFill>
                <a:latin typeface="Tahoma" charset="0"/>
                <a:ea typeface="ＭＳ Ｐゴシック"/>
              </a:rPr>
              <a:t>)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FF"/>
                </a:solidFill>
                <a:hlinkClick r:id="rId3"/>
              </a:rPr>
              <a:t>Fast Bulk Bitwise AND and OR in DRAM</a:t>
            </a:r>
            <a:r>
              <a:rPr lang="en-US" dirty="0"/>
              <a:t> (</a:t>
            </a:r>
            <a:r>
              <a:rPr lang="en-US" dirty="0">
                <a:solidFill>
                  <a:srgbClr val="0000FF"/>
                </a:solidFill>
              </a:rPr>
              <a:t>Seshadri et al., IEEE CAL 2015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4"/>
              </a:rPr>
              <a:t>Gather-Scatter DRAM: In-DRAM Address Translation to Improve the Spatial Locality of Non-unit Strided Accesses</a:t>
            </a:r>
            <a:r>
              <a:rPr lang="en-US" dirty="0"/>
              <a:t> </a:t>
            </a:r>
            <a:r>
              <a:rPr lang="en-US" altLang="ja-JP" dirty="0">
                <a:solidFill>
                  <a:srgbClr val="000000"/>
                </a:solidFill>
                <a:latin typeface="Tahoma" charset="0"/>
                <a:ea typeface="ＭＳ Ｐゴシック"/>
              </a:rPr>
              <a:t>(</a:t>
            </a:r>
            <a:r>
              <a:rPr lang="en-US" altLang="ja-JP" dirty="0" err="1">
                <a:solidFill>
                  <a:srgbClr val="0000FF"/>
                </a:solidFill>
                <a:latin typeface="Tahoma" charset="0"/>
                <a:ea typeface="ＭＳ Ｐゴシック"/>
              </a:rPr>
              <a:t>Seshadri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/>
              </a:rPr>
              <a:t> et al., MICRO 2015</a:t>
            </a:r>
            <a:r>
              <a:rPr lang="en-US" altLang="ja-JP" dirty="0">
                <a:solidFill>
                  <a:srgbClr val="000000"/>
                </a:solidFill>
                <a:latin typeface="Tahoma" charset="0"/>
                <a:ea typeface="ＭＳ Ｐゴシック"/>
              </a:rPr>
              <a:t>)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charset="-128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2949BA-4A89-4322-AD39-B5E9307F1DD0}"/>
              </a:ext>
            </a:extLst>
          </p:cNvPr>
          <p:cNvSpPr/>
          <p:nvPr/>
        </p:nvSpPr>
        <p:spPr>
          <a:xfrm>
            <a:off x="152400" y="64770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65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Starting Simple: Data Copy and Initialization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" y="167640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Bulk Data Copy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801" y="3400961"/>
            <a:ext cx="3505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Bulk Data Initialization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953000" y="1600200"/>
            <a:ext cx="990600" cy="1371600"/>
          </a:xfrm>
          <a:prstGeom prst="roundRect">
            <a:avLst/>
          </a:prstGeom>
          <a:solidFill>
            <a:srgbClr val="4F6128"/>
          </a:solidFill>
          <a:ln w="25400" cap="flat" cmpd="sng" algn="ctr">
            <a:solidFill>
              <a:srgbClr val="4F61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olas" pitchFamily="49" charset="0"/>
                <a:ea typeface=""/>
                <a:cs typeface="Consolas" pitchFamily="49" charset="0"/>
              </a:rPr>
              <a:t>src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olas" pitchFamily="49" charset="0"/>
              <a:ea typeface=""/>
              <a:cs typeface="Consolas" pitchFamily="49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315200" y="1600200"/>
            <a:ext cx="990600" cy="1371600"/>
          </a:xfrm>
          <a:prstGeom prst="roundRect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olas" pitchFamily="49" charset="0"/>
                <a:ea typeface=""/>
                <a:cs typeface="Consolas" pitchFamily="49" charset="0"/>
              </a:rPr>
              <a:t>dst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olas" pitchFamily="49" charset="0"/>
              <a:ea typeface=""/>
              <a:cs typeface="Consolas" pitchFamily="49" charset="0"/>
            </a:endParaRPr>
          </a:p>
        </p:txBody>
      </p:sp>
      <p:cxnSp>
        <p:nvCxnSpPr>
          <p:cNvPr id="25" name="Straight Arrow Connector 24"/>
          <p:cNvCxnSpPr>
            <a:stCxn id="23" idx="3"/>
            <a:endCxn id="24" idx="1"/>
          </p:cNvCxnSpPr>
          <p:nvPr/>
        </p:nvCxnSpPr>
        <p:spPr>
          <a:xfrm>
            <a:off x="5943600" y="2286000"/>
            <a:ext cx="1371600" cy="1588"/>
          </a:xfrm>
          <a:prstGeom prst="straightConnector1">
            <a:avLst/>
          </a:prstGeom>
          <a:noFill/>
          <a:ln w="38100" cap="flat" cmpd="sng" algn="ctr">
            <a:solidFill>
              <a:srgbClr val="262626"/>
            </a:solidFill>
            <a:prstDash val="dash"/>
            <a:tailEnd type="arrow" w="lg" len="lg"/>
          </a:ln>
          <a:effectLst/>
        </p:spPr>
      </p:cxnSp>
      <p:sp>
        <p:nvSpPr>
          <p:cNvPr id="26" name="Rounded Rectangle 25"/>
          <p:cNvSpPr/>
          <p:nvPr/>
        </p:nvSpPr>
        <p:spPr>
          <a:xfrm>
            <a:off x="7315200" y="3429000"/>
            <a:ext cx="990600" cy="1371600"/>
          </a:xfrm>
          <a:prstGeom prst="roundRect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olas" pitchFamily="49" charset="0"/>
                <a:ea typeface=""/>
                <a:cs typeface="Consolas" pitchFamily="49" charset="0"/>
              </a:rPr>
              <a:t>dst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olas" pitchFamily="49" charset="0"/>
              <a:ea typeface=""/>
              <a:cs typeface="Consolas" pitchFamily="49" charset="0"/>
            </a:endParaRPr>
          </a:p>
        </p:txBody>
      </p:sp>
      <p:cxnSp>
        <p:nvCxnSpPr>
          <p:cNvPr id="27" name="Straight Arrow Connector 26"/>
          <p:cNvCxnSpPr>
            <a:stCxn id="28" idx="3"/>
            <a:endCxn id="26" idx="1"/>
          </p:cNvCxnSpPr>
          <p:nvPr/>
        </p:nvCxnSpPr>
        <p:spPr>
          <a:xfrm flipV="1">
            <a:off x="5836690" y="4114800"/>
            <a:ext cx="1478510" cy="1"/>
          </a:xfrm>
          <a:prstGeom prst="straightConnector1">
            <a:avLst/>
          </a:prstGeom>
          <a:noFill/>
          <a:ln w="38100" cap="flat" cmpd="sng" algn="ctr">
            <a:solidFill>
              <a:srgbClr val="262626"/>
            </a:solidFill>
            <a:prstDash val="dash"/>
            <a:tailEnd type="arrow" w="lg" len="lg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5105400" y="3791635"/>
            <a:ext cx="731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val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62626">
                  <a:lumMod val="95000"/>
                  <a:lumOff val="5000"/>
                </a:srgbClr>
              </a:solidFill>
              <a:effectLst/>
              <a:uLnTx/>
              <a:uFillTx/>
              <a:latin typeface="Tahoma"/>
              <a:ea typeface="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CBC369-B209-4BD9-8B38-00198F7DD76C}"/>
              </a:ext>
            </a:extLst>
          </p:cNvPr>
          <p:cNvSpPr/>
          <p:nvPr/>
        </p:nvSpPr>
        <p:spPr>
          <a:xfrm>
            <a:off x="152400" y="64770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Data Copy and Initialization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3400" y="167640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Bulk Data Copy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4801" y="3400961"/>
            <a:ext cx="3505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Bulk Data Initialization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953000" y="1600200"/>
            <a:ext cx="990600" cy="1371600"/>
          </a:xfrm>
          <a:prstGeom prst="roundRect">
            <a:avLst/>
          </a:prstGeom>
          <a:solidFill>
            <a:srgbClr val="4F6128"/>
          </a:solidFill>
          <a:ln w="25400" cap="flat" cmpd="sng" algn="ctr">
            <a:solidFill>
              <a:srgbClr val="4F61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olas" pitchFamily="49" charset="0"/>
                <a:ea typeface=""/>
                <a:cs typeface="Consolas" pitchFamily="49" charset="0"/>
              </a:rPr>
              <a:t>src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olas" pitchFamily="49" charset="0"/>
              <a:ea typeface=""/>
              <a:cs typeface="Consolas" pitchFamily="49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315200" y="1600200"/>
            <a:ext cx="990600" cy="1371600"/>
          </a:xfrm>
          <a:prstGeom prst="roundRect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olas" pitchFamily="49" charset="0"/>
                <a:ea typeface=""/>
                <a:cs typeface="Consolas" pitchFamily="49" charset="0"/>
              </a:rPr>
              <a:t>dst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olas" pitchFamily="49" charset="0"/>
              <a:ea typeface=""/>
              <a:cs typeface="Consolas" pitchFamily="49" charset="0"/>
            </a:endParaRPr>
          </a:p>
        </p:txBody>
      </p:sp>
      <p:cxnSp>
        <p:nvCxnSpPr>
          <p:cNvPr id="33" name="Straight Arrow Connector 32"/>
          <p:cNvCxnSpPr>
            <a:stCxn id="31" idx="3"/>
            <a:endCxn id="32" idx="1"/>
          </p:cNvCxnSpPr>
          <p:nvPr/>
        </p:nvCxnSpPr>
        <p:spPr>
          <a:xfrm>
            <a:off x="5943600" y="2286000"/>
            <a:ext cx="1371600" cy="1588"/>
          </a:xfrm>
          <a:prstGeom prst="straightConnector1">
            <a:avLst/>
          </a:prstGeom>
          <a:noFill/>
          <a:ln w="38100" cap="flat" cmpd="sng" algn="ctr">
            <a:solidFill>
              <a:srgbClr val="262626"/>
            </a:solidFill>
            <a:prstDash val="dash"/>
            <a:tailEnd type="arrow" w="lg" len="lg"/>
          </a:ln>
          <a:effectLst/>
        </p:spPr>
      </p:cxnSp>
      <p:sp>
        <p:nvSpPr>
          <p:cNvPr id="34" name="Rounded Rectangle 33"/>
          <p:cNvSpPr/>
          <p:nvPr/>
        </p:nvSpPr>
        <p:spPr>
          <a:xfrm>
            <a:off x="7315200" y="3429000"/>
            <a:ext cx="990600" cy="1371600"/>
          </a:xfrm>
          <a:prstGeom prst="roundRect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olas" pitchFamily="49" charset="0"/>
                <a:ea typeface=""/>
                <a:cs typeface="Consolas" pitchFamily="49" charset="0"/>
              </a:rPr>
              <a:t>dst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olas" pitchFamily="49" charset="0"/>
              <a:ea typeface=""/>
              <a:cs typeface="Consolas" pitchFamily="49" charset="0"/>
            </a:endParaRPr>
          </a:p>
        </p:txBody>
      </p:sp>
      <p:cxnSp>
        <p:nvCxnSpPr>
          <p:cNvPr id="35" name="Straight Arrow Connector 34"/>
          <p:cNvCxnSpPr>
            <a:stCxn id="36" idx="3"/>
            <a:endCxn id="34" idx="1"/>
          </p:cNvCxnSpPr>
          <p:nvPr/>
        </p:nvCxnSpPr>
        <p:spPr>
          <a:xfrm flipV="1">
            <a:off x="5836690" y="4114800"/>
            <a:ext cx="1478510" cy="1"/>
          </a:xfrm>
          <a:prstGeom prst="straightConnector1">
            <a:avLst/>
          </a:prstGeom>
          <a:noFill/>
          <a:ln w="38100" cap="flat" cmpd="sng" algn="ctr">
            <a:solidFill>
              <a:srgbClr val="262626"/>
            </a:solidFill>
            <a:prstDash val="dash"/>
            <a:tailEnd type="arrow" w="lg" len="lg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5105400" y="3791635"/>
            <a:ext cx="731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val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62626">
                  <a:lumMod val="95000"/>
                  <a:lumOff val="5000"/>
                </a:srgbClr>
              </a:solidFill>
              <a:effectLst/>
              <a:uLnTx/>
              <a:uFillTx/>
              <a:latin typeface="Tahoma"/>
              <a:ea typeface=""/>
              <a:cs typeface="+mn-cs"/>
            </a:endParaRPr>
          </a:p>
        </p:txBody>
      </p:sp>
      <p:pic>
        <p:nvPicPr>
          <p:cNvPr id="37" name="Picture 6" descr="oscha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93490">
            <a:off x="983985" y="1599021"/>
            <a:ext cx="7626143" cy="1660953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</p:spPr>
      </p:pic>
      <p:pic>
        <p:nvPicPr>
          <p:cNvPr id="38" name="Picture 7" descr="osfas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56522"/>
            <a:ext cx="7467600" cy="1967604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</p:spPr>
      </p:pic>
      <p:pic>
        <p:nvPicPr>
          <p:cNvPr id="39" name="Picture 38" descr="prior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7052">
            <a:off x="761659" y="2583163"/>
            <a:ext cx="7763272" cy="1719076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</p:spPr>
      </p:pic>
      <p:pic>
        <p:nvPicPr>
          <p:cNvPr id="40" name="Picture 39" descr="pri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422573">
            <a:off x="344918" y="4237679"/>
            <a:ext cx="7763272" cy="1755652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3C500E5-8970-4629-94C8-13CF8001AA57}"/>
              </a:ext>
            </a:extLst>
          </p:cNvPr>
          <p:cNvSpPr/>
          <p:nvPr/>
        </p:nvSpPr>
        <p:spPr>
          <a:xfrm>
            <a:off x="152400" y="64770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76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0"/>
            <a:ext cx="8229600" cy="1143000"/>
          </a:xfrm>
        </p:spPr>
        <p:txBody>
          <a:bodyPr/>
          <a:lstStyle/>
          <a:p>
            <a:r>
              <a:rPr lang="en-US" dirty="0"/>
              <a:t>Bulk Data Copy and Initialization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charset="-128"/>
              <a:cs typeface="+mn-cs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914400" y="1828800"/>
            <a:ext cx="1613800" cy="1828800"/>
            <a:chOff x="914400" y="1828800"/>
            <a:chExt cx="1613800" cy="1828800"/>
          </a:xfrm>
        </p:grpSpPr>
        <p:sp>
          <p:nvSpPr>
            <p:cNvPr id="33" name="Wave 32"/>
            <p:cNvSpPr/>
            <p:nvPr/>
          </p:nvSpPr>
          <p:spPr>
            <a:xfrm rot="5400000">
              <a:off x="876300" y="1866900"/>
              <a:ext cx="990600" cy="914400"/>
            </a:xfrm>
            <a:prstGeom prst="wave">
              <a:avLst>
                <a:gd name="adj1" fmla="val 5469"/>
                <a:gd name="adj2" fmla="val 0"/>
              </a:avLst>
            </a:prstGeom>
            <a:solidFill>
              <a:srgbClr val="31859B"/>
            </a:solidFill>
            <a:ln w="25400" cap="flat" cmpd="sng" algn="ctr">
              <a:solidFill>
                <a:srgbClr val="26262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"/>
                <a:cs typeface="+mn-cs"/>
              </a:endParaRPr>
            </a:p>
          </p:txBody>
        </p:sp>
        <p:sp>
          <p:nvSpPr>
            <p:cNvPr id="34" name="Wave 33"/>
            <p:cNvSpPr/>
            <p:nvPr/>
          </p:nvSpPr>
          <p:spPr>
            <a:xfrm rot="5400000">
              <a:off x="1333500" y="2095500"/>
              <a:ext cx="990600" cy="914400"/>
            </a:xfrm>
            <a:prstGeom prst="wave">
              <a:avLst>
                <a:gd name="adj1" fmla="val 5469"/>
                <a:gd name="adj2" fmla="val 0"/>
              </a:avLst>
            </a:prstGeom>
            <a:solidFill>
              <a:srgbClr val="31859B"/>
            </a:solidFill>
            <a:ln w="25400" cap="flat" cmpd="sng" algn="ctr">
              <a:solidFill>
                <a:srgbClr val="26262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90600" y="3072825"/>
              <a:ext cx="15376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Tahoma"/>
                  <a:ea typeface=""/>
                  <a:cs typeface="+mn-cs"/>
                </a:rPr>
                <a:t>Forking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752707" y="1575137"/>
            <a:ext cx="3324949" cy="2234863"/>
            <a:chOff x="2752707" y="1853625"/>
            <a:chExt cx="3324949" cy="2234863"/>
          </a:xfrm>
        </p:grpSpPr>
        <p:sp>
          <p:nvSpPr>
            <p:cNvPr id="37" name="Rounded Rectangle 36"/>
            <p:cNvSpPr/>
            <p:nvPr/>
          </p:nvSpPr>
          <p:spPr>
            <a:xfrm>
              <a:off x="3962400" y="1853625"/>
              <a:ext cx="914400" cy="1143000"/>
            </a:xfrm>
            <a:prstGeom prst="roundRect">
              <a:avLst/>
            </a:prstGeom>
            <a:solidFill>
              <a:srgbClr val="262626"/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000000000000000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52707" y="3072825"/>
              <a:ext cx="332494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Tahoma"/>
                  <a:ea typeface=""/>
                  <a:cs typeface="+mn-cs"/>
                </a:rPr>
                <a:t>Zero initialization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Tahoma"/>
                  <a:ea typeface=""/>
                  <a:cs typeface="+mn-cs"/>
                </a:rPr>
                <a:t>(e.g., security)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57200" y="4038600"/>
            <a:ext cx="2669320" cy="2245043"/>
            <a:chOff x="720979" y="4038600"/>
            <a:chExt cx="2669320" cy="2245043"/>
          </a:xfrm>
        </p:grpSpPr>
        <p:pic>
          <p:nvPicPr>
            <p:cNvPr id="40" name="Picture 39" descr="compute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4038600"/>
              <a:ext cx="1219200" cy="12192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720979" y="5206425"/>
              <a:ext cx="266932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Tahoma"/>
                  <a:ea typeface=""/>
                  <a:cs typeface="+mn-cs"/>
                </a:rPr>
                <a:t>VM Cloning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Tahoma"/>
                  <a:ea typeface=""/>
                  <a:cs typeface="+mn-cs"/>
                </a:rPr>
                <a:t>Deduplication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endParaRPr>
            </a:p>
          </p:txBody>
        </p:sp>
        <p:pic>
          <p:nvPicPr>
            <p:cNvPr id="42" name="Picture 41" descr="compute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1200" y="4038600"/>
              <a:ext cx="1219200" cy="1219200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6043903" y="1803748"/>
            <a:ext cx="2752677" cy="1930052"/>
            <a:chOff x="6043903" y="1803748"/>
            <a:chExt cx="2752677" cy="1930052"/>
          </a:xfrm>
        </p:grpSpPr>
        <p:grpSp>
          <p:nvGrpSpPr>
            <p:cNvPr id="44" name="Group 43"/>
            <p:cNvGrpSpPr/>
            <p:nvPr/>
          </p:nvGrpSpPr>
          <p:grpSpPr>
            <a:xfrm>
              <a:off x="6043903" y="1905000"/>
              <a:ext cx="2752677" cy="1828800"/>
              <a:chOff x="6043903" y="1905000"/>
              <a:chExt cx="2752677" cy="1828800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6324600" y="1905000"/>
                <a:ext cx="533400" cy="1143000"/>
              </a:xfrm>
              <a:prstGeom prst="roundRect">
                <a:avLst/>
              </a:prstGeom>
              <a:solidFill>
                <a:srgbClr val="6F2926"/>
              </a:solidFill>
              <a:ln w="25400" cap="flat" cmpd="sng" algn="ctr">
                <a:solidFill>
                  <a:srgbClr val="6F292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"/>
                  <a:cs typeface="+mn-cs"/>
                </a:endParaRP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7848600" y="1905000"/>
                <a:ext cx="533400" cy="1143000"/>
              </a:xfrm>
              <a:prstGeom prst="roundRect">
                <a:avLst/>
              </a:prstGeom>
              <a:solidFill>
                <a:srgbClr val="262626"/>
              </a:solidFill>
              <a:ln w="25400" cap="flat" cmpd="sng" algn="ctr">
                <a:solidFill>
                  <a:srgbClr val="26262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"/>
                  <a:cs typeface="+mn-cs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043903" y="3149025"/>
                <a:ext cx="27526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>
                        <a:lumMod val="95000"/>
                        <a:lumOff val="5000"/>
                      </a:srgbClr>
                    </a:solidFill>
                    <a:effectLst/>
                    <a:uLnTx/>
                    <a:uFillTx/>
                    <a:latin typeface="Tahoma"/>
                    <a:ea typeface=""/>
                    <a:cs typeface="+mn-cs"/>
                  </a:rPr>
                  <a:t>Checkpointing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Tahoma"/>
                  <a:ea typeface=""/>
                  <a:cs typeface="+mn-cs"/>
                </a:endParaRPr>
              </a:p>
            </p:txBody>
          </p:sp>
          <p:cxnSp>
            <p:nvCxnSpPr>
              <p:cNvPr id="49" name="Straight Arrow Connector 48"/>
              <p:cNvCxnSpPr>
                <a:stCxn id="46" idx="3"/>
                <a:endCxn id="47" idx="1"/>
              </p:cNvCxnSpPr>
              <p:nvPr/>
            </p:nvCxnSpPr>
            <p:spPr>
              <a:xfrm>
                <a:off x="6858000" y="2476500"/>
                <a:ext cx="990600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262626">
                    <a:lumMod val="75000"/>
                    <a:lumOff val="25000"/>
                  </a:srgbClr>
                </a:solidFill>
                <a:prstDash val="dashDot"/>
                <a:tailEnd type="arrow"/>
              </a:ln>
              <a:effectLst/>
            </p:spPr>
          </p:cxnSp>
        </p:grpSp>
        <p:cxnSp>
          <p:nvCxnSpPr>
            <p:cNvPr id="45" name="Straight Connector 44"/>
            <p:cNvCxnSpPr/>
            <p:nvPr/>
          </p:nvCxnSpPr>
          <p:spPr>
            <a:xfrm rot="5400000">
              <a:off x="6172200" y="2489548"/>
              <a:ext cx="1371600" cy="0"/>
            </a:xfrm>
            <a:prstGeom prst="line">
              <a:avLst/>
            </a:prstGeom>
            <a:noFill/>
            <a:ln w="57150" cap="flat" cmpd="sng" algn="ctr">
              <a:solidFill>
                <a:srgbClr val="262626">
                  <a:lumMod val="75000"/>
                  <a:lumOff val="2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" name="Group 49"/>
          <p:cNvGrpSpPr/>
          <p:nvPr/>
        </p:nvGrpSpPr>
        <p:grpSpPr>
          <a:xfrm>
            <a:off x="3733800" y="4267200"/>
            <a:ext cx="2901756" cy="1600200"/>
            <a:chOff x="4768685" y="4267200"/>
            <a:chExt cx="2901756" cy="1600200"/>
          </a:xfrm>
        </p:grpSpPr>
        <p:sp>
          <p:nvSpPr>
            <p:cNvPr id="51" name="Rounded Rectangle 50"/>
            <p:cNvSpPr/>
            <p:nvPr/>
          </p:nvSpPr>
          <p:spPr>
            <a:xfrm>
              <a:off x="4876800" y="4267200"/>
              <a:ext cx="2667000" cy="990600"/>
            </a:xfrm>
            <a:prstGeom prst="roundRect">
              <a:avLst/>
            </a:prstGeom>
            <a:solidFill>
              <a:srgbClr val="262626"/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"/>
                <a:cs typeface="+mn-cs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5105400" y="4419600"/>
              <a:ext cx="381000" cy="685800"/>
            </a:xfrm>
            <a:prstGeom prst="roundRect">
              <a:avLst/>
            </a:prstGeom>
            <a:solidFill>
              <a:srgbClr val="4F6128"/>
            </a:solidFill>
            <a:ln w="25400" cap="flat" cmpd="sng" algn="ctr">
              <a:solidFill>
                <a:srgbClr val="4F6128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"/>
                <a:cs typeface="+mn-cs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5486400" y="4724400"/>
              <a:ext cx="1524000" cy="1588"/>
            </a:xfrm>
            <a:prstGeom prst="straightConnector1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dash"/>
              <a:tailEnd type="arrow" w="lg" len="lg"/>
            </a:ln>
            <a:effectLst/>
          </p:spPr>
        </p:cxnSp>
        <p:sp>
          <p:nvSpPr>
            <p:cNvPr id="54" name="TextBox 53"/>
            <p:cNvSpPr txBox="1"/>
            <p:nvPr/>
          </p:nvSpPr>
          <p:spPr>
            <a:xfrm>
              <a:off x="4768685" y="5282625"/>
              <a:ext cx="29017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Tahoma"/>
                  <a:ea typeface=""/>
                  <a:cs typeface="+mn-cs"/>
                </a:rPr>
                <a:t>Page Migration</a:t>
              </a:r>
            </a:p>
          </p:txBody>
        </p:sp>
      </p:grpSp>
      <p:sp>
        <p:nvSpPr>
          <p:cNvPr id="55" name="Oval 54"/>
          <p:cNvSpPr/>
          <p:nvPr/>
        </p:nvSpPr>
        <p:spPr>
          <a:xfrm>
            <a:off x="7391400" y="4572000"/>
            <a:ext cx="76200" cy="76200"/>
          </a:xfrm>
          <a:prstGeom prst="ellipse">
            <a:avLst/>
          </a:prstGeom>
          <a:solidFill>
            <a:srgbClr val="262626"/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"/>
              <a:cs typeface="+mn-cs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7620000" y="4572000"/>
            <a:ext cx="76200" cy="76200"/>
          </a:xfrm>
          <a:prstGeom prst="ellipse">
            <a:avLst/>
          </a:prstGeom>
          <a:solidFill>
            <a:srgbClr val="262626"/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848600" y="4572000"/>
            <a:ext cx="76200" cy="76200"/>
          </a:xfrm>
          <a:prstGeom prst="ellipse">
            <a:avLst/>
          </a:prstGeom>
          <a:solidFill>
            <a:srgbClr val="262626"/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934200" y="4648200"/>
            <a:ext cx="1875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Many more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836712"/>
            <a:ext cx="9756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-7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memmove</a:t>
            </a:r>
            <a:r>
              <a:rPr kumimoji="0" lang="en-US" sz="2400" b="0" i="0" u="none" strike="noStrike" kern="1200" cap="none" spc="-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"/>
                <a:cs typeface="+mn-cs"/>
              </a:rPr>
              <a:t> &amp; </a:t>
            </a:r>
            <a:r>
              <a:rPr kumimoji="0" lang="en-US" sz="2400" b="0" i="1" u="none" strike="noStrike" kern="1200" cap="none" spc="-7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memcpy</a:t>
            </a:r>
            <a:r>
              <a:rPr kumimoji="0" lang="en-US" sz="2400" b="0" i="1" u="none" strike="noStrike" kern="1200" cap="none" spc="-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kumimoji="0" lang="en-US" sz="2800" b="0" i="0" u="none" strike="noStrike" kern="1200" cap="none" spc="-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2400" b="0" i="0" u="none" strike="noStrike" kern="1200" cap="none" spc="-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5% cycles in Google’s datacenter </a:t>
            </a:r>
            <a:r>
              <a:rPr kumimoji="0" lang="en-US" sz="1800" b="0" i="0" u="none" strike="noStrike" kern="1200" cap="none" spc="-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kumimoji="0" lang="en-US" sz="1800" b="0" i="0" u="none" strike="noStrike" kern="1200" cap="none" spc="-7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Kanev</a:t>
            </a:r>
            <a:r>
              <a:rPr kumimoji="0" lang="en-US" sz="1800" b="0" i="0" u="none" strike="noStrike" kern="1200" cap="none" spc="-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ISCA’15]</a:t>
            </a:r>
            <a:endParaRPr kumimoji="0" lang="en-US" sz="2400" b="0" i="0" u="none" strike="noStrike" kern="1200" cap="none" spc="-7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 panose="020B05020201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12716A7-368A-47B1-B444-BAFC982099DE}"/>
              </a:ext>
            </a:extLst>
          </p:cNvPr>
          <p:cNvSpPr/>
          <p:nvPr/>
        </p:nvSpPr>
        <p:spPr>
          <a:xfrm>
            <a:off x="152400" y="64770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36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A5712"/>
                </a:solidFill>
                <a:latin typeface="Garamond"/>
                <a:cs typeface="Garamond"/>
              </a:rPr>
              <a:t>Today’s Systems: Bulk Data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042402" y="1528540"/>
            <a:ext cx="1350971" cy="395786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"/>
                <a:cs typeface="+mn-cs"/>
              </a:rPr>
              <a:t>Memory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91319" y="2518009"/>
            <a:ext cx="4640239" cy="1978925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801504" y="3507471"/>
            <a:ext cx="13647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2442949" y="3507471"/>
            <a:ext cx="864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193579" y="3507471"/>
            <a:ext cx="9102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162568" y="3507471"/>
            <a:ext cx="1137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4276300" y="3229966"/>
            <a:ext cx="664190" cy="5550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MC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284606" y="2768212"/>
            <a:ext cx="877962" cy="14785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"/>
                <a:cs typeface="+mn-cs"/>
              </a:rPr>
              <a:t>L3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529403" y="2997952"/>
            <a:ext cx="664176" cy="10190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"/>
                <a:cs typeface="+mn-cs"/>
              </a:rPr>
              <a:t>L2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937982" y="3186749"/>
            <a:ext cx="504967" cy="6414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"/>
                <a:cs typeface="+mn-cs"/>
              </a:rPr>
              <a:t>L1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96036" y="2927441"/>
            <a:ext cx="1105468" cy="11600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CPU</a:t>
            </a:r>
          </a:p>
        </p:txBody>
      </p:sp>
      <p:sp>
        <p:nvSpPr>
          <p:cNvPr id="15" name="Left-Right Arrow 14"/>
          <p:cNvSpPr/>
          <p:nvPr/>
        </p:nvSpPr>
        <p:spPr bwMode="auto">
          <a:xfrm>
            <a:off x="5131558" y="3282283"/>
            <a:ext cx="1910687" cy="450376"/>
          </a:xfrm>
          <a:prstGeom prst="leftRightArrow">
            <a:avLst>
              <a:gd name="adj1" fmla="val 50000"/>
              <a:gd name="adj2" fmla="val 25758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042246" y="2968408"/>
            <a:ext cx="1351128" cy="24566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044517" y="3659885"/>
            <a:ext cx="1348855" cy="2570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042245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044517" y="3659884"/>
            <a:ext cx="150125" cy="2456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194635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956169" y="3198146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956170" y="3580283"/>
            <a:ext cx="150125" cy="2456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347034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8240015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788313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640462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492613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8088563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940712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31734" y="1507524"/>
            <a:ext cx="2239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1) High latency</a:t>
            </a:r>
          </a:p>
        </p:txBody>
      </p:sp>
      <p:cxnSp>
        <p:nvCxnSpPr>
          <p:cNvPr id="31" name="Curved Connector 30"/>
          <p:cNvCxnSpPr>
            <a:stCxn id="30" idx="3"/>
            <a:endCxn id="18" idx="1"/>
          </p:cNvCxnSpPr>
          <p:nvPr/>
        </p:nvCxnSpPr>
        <p:spPr bwMode="auto">
          <a:xfrm>
            <a:off x="5971450" y="1738357"/>
            <a:ext cx="1070795" cy="135288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673162" y="5008669"/>
            <a:ext cx="4039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2) High bandwidth utilization</a:t>
            </a:r>
          </a:p>
        </p:txBody>
      </p:sp>
      <p:cxnSp>
        <p:nvCxnSpPr>
          <p:cNvPr id="33" name="Curved Connector 48"/>
          <p:cNvCxnSpPr>
            <a:stCxn id="32" idx="3"/>
            <a:endCxn id="15" idx="5"/>
          </p:cNvCxnSpPr>
          <p:nvPr/>
        </p:nvCxnSpPr>
        <p:spPr bwMode="auto">
          <a:xfrm flipH="1" flipV="1">
            <a:off x="6086902" y="3620065"/>
            <a:ext cx="626148" cy="1619437"/>
          </a:xfrm>
          <a:prstGeom prst="curvedConnector4">
            <a:avLst>
              <a:gd name="adj1" fmla="val -36509"/>
              <a:gd name="adj2" fmla="val 53651"/>
            </a:avLst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378924" y="1861816"/>
            <a:ext cx="245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3) Cache pollution</a:t>
            </a:r>
          </a:p>
        </p:txBody>
      </p:sp>
      <p:cxnSp>
        <p:nvCxnSpPr>
          <p:cNvPr id="35" name="Curved Connector 48"/>
          <p:cNvCxnSpPr>
            <a:stCxn id="34" idx="3"/>
            <a:endCxn id="21" idx="0"/>
          </p:cNvCxnSpPr>
          <p:nvPr/>
        </p:nvCxnSpPr>
        <p:spPr bwMode="auto">
          <a:xfrm flipH="1">
            <a:off x="2031232" y="2092649"/>
            <a:ext cx="799806" cy="1105497"/>
          </a:xfrm>
          <a:prstGeom prst="curvedConnector4">
            <a:avLst>
              <a:gd name="adj1" fmla="val -28582"/>
              <a:gd name="adj2" fmla="val 60440"/>
            </a:avLst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2673162" y="5498830"/>
            <a:ext cx="4139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4) Unwanted data movement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63C8E0-6DD9-4302-9AA9-5177C785CB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9512" y="6093296"/>
            <a:ext cx="75845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1046ns, 3.6uJ    (for 4KB page copy via DMA)</a:t>
            </a:r>
          </a:p>
        </p:txBody>
      </p:sp>
    </p:spTree>
    <p:extLst>
      <p:ext uri="{BB962C8B-B14F-4D97-AF65-F5344CB8AC3E}">
        <p14:creationId xmlns:p14="http://schemas.microsoft.com/office/powerpoint/2010/main" val="190216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019E-6 L -0.55156 0.03169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0" y="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8409E-6 L -0.54114 -0.0118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2" grpId="0"/>
      <p:bldP spid="34" grpId="0"/>
      <p:bldP spid="36" grpId="0"/>
      <p:bldP spid="3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A5712"/>
                </a:solidFill>
                <a:latin typeface="Garamond"/>
                <a:cs typeface="Garamond"/>
              </a:rPr>
              <a:t>Future Systems: In-Memory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042402" y="1528540"/>
            <a:ext cx="1350971" cy="395786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"/>
                <a:cs typeface="+mn-cs"/>
              </a:rPr>
              <a:t>Memory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91319" y="2518009"/>
            <a:ext cx="4640239" cy="1978925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801504" y="3507471"/>
            <a:ext cx="13647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2442949" y="3507471"/>
            <a:ext cx="864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193579" y="3507471"/>
            <a:ext cx="9102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162568" y="3507471"/>
            <a:ext cx="1137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4276300" y="3229966"/>
            <a:ext cx="664190" cy="5550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MC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284606" y="2768212"/>
            <a:ext cx="877962" cy="14785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"/>
                <a:cs typeface="+mn-cs"/>
              </a:rPr>
              <a:t>L3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529403" y="2997952"/>
            <a:ext cx="664176" cy="10190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"/>
                <a:cs typeface="+mn-cs"/>
              </a:rPr>
              <a:t>L2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937982" y="3186749"/>
            <a:ext cx="504967" cy="6414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"/>
                <a:cs typeface="+mn-cs"/>
              </a:rPr>
              <a:t>L1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96036" y="2927441"/>
            <a:ext cx="1105468" cy="11600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CPU</a:t>
            </a:r>
          </a:p>
        </p:txBody>
      </p:sp>
      <p:sp>
        <p:nvSpPr>
          <p:cNvPr id="15" name="Left-Right Arrow 14"/>
          <p:cNvSpPr/>
          <p:nvPr/>
        </p:nvSpPr>
        <p:spPr bwMode="auto">
          <a:xfrm>
            <a:off x="5131558" y="3282283"/>
            <a:ext cx="1910687" cy="450376"/>
          </a:xfrm>
          <a:prstGeom prst="leftRightArrow">
            <a:avLst>
              <a:gd name="adj1" fmla="val 50000"/>
              <a:gd name="adj2" fmla="val 25758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042246" y="2960170"/>
            <a:ext cx="1351128" cy="24566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044517" y="3659885"/>
            <a:ext cx="1348855" cy="2570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042246" y="2954740"/>
            <a:ext cx="1351128" cy="24566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9" name="Straight Arrow Connector 18"/>
          <p:cNvCxnSpPr>
            <a:stCxn id="18" idx="2"/>
            <a:endCxn id="17" idx="0"/>
          </p:cNvCxnSpPr>
          <p:nvPr/>
        </p:nvCxnSpPr>
        <p:spPr bwMode="auto">
          <a:xfrm rot="16200000" flipH="1">
            <a:off x="7488635" y="3429574"/>
            <a:ext cx="459485" cy="11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015945" y="1507524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1) Low latency</a:t>
            </a:r>
          </a:p>
        </p:txBody>
      </p:sp>
      <p:cxnSp>
        <p:nvCxnSpPr>
          <p:cNvPr id="21" name="Curved Connector 20"/>
          <p:cNvCxnSpPr>
            <a:stCxn id="20" idx="3"/>
            <a:endCxn id="18" idx="1"/>
          </p:cNvCxnSpPr>
          <p:nvPr/>
        </p:nvCxnSpPr>
        <p:spPr bwMode="auto">
          <a:xfrm>
            <a:off x="6186732" y="1738357"/>
            <a:ext cx="855514" cy="133921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003399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819400" y="5282524"/>
            <a:ext cx="3870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2) Low bandwidth utilization</a:t>
            </a:r>
          </a:p>
        </p:txBody>
      </p:sp>
      <p:cxnSp>
        <p:nvCxnSpPr>
          <p:cNvPr id="23" name="Curved Connector 51"/>
          <p:cNvCxnSpPr>
            <a:stCxn id="22" idx="3"/>
            <a:endCxn id="15" idx="5"/>
          </p:cNvCxnSpPr>
          <p:nvPr/>
        </p:nvCxnSpPr>
        <p:spPr bwMode="auto">
          <a:xfrm flipH="1" flipV="1">
            <a:off x="6086902" y="3620065"/>
            <a:ext cx="603459" cy="1893292"/>
          </a:xfrm>
          <a:prstGeom prst="curvedConnector4">
            <a:avLst>
              <a:gd name="adj1" fmla="val -37882"/>
              <a:gd name="adj2" fmla="val 53123"/>
            </a:avLst>
          </a:prstGeom>
          <a:solidFill>
            <a:schemeClr val="accent1"/>
          </a:solidFill>
          <a:ln w="28575" cap="flat" cmpd="sng" algn="ctr">
            <a:solidFill>
              <a:srgbClr val="003399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28359" y="1505479"/>
            <a:ext cx="3105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3) No cache pollution</a:t>
            </a:r>
          </a:p>
        </p:txBody>
      </p:sp>
      <p:cxnSp>
        <p:nvCxnSpPr>
          <p:cNvPr id="25" name="Curved Connector 51"/>
          <p:cNvCxnSpPr>
            <a:stCxn id="24" idx="3"/>
            <a:endCxn id="13" idx="0"/>
          </p:cNvCxnSpPr>
          <p:nvPr/>
        </p:nvCxnSpPr>
        <p:spPr bwMode="auto">
          <a:xfrm flipH="1">
            <a:off x="2190466" y="1736312"/>
            <a:ext cx="1343566" cy="1450437"/>
          </a:xfrm>
          <a:prstGeom prst="curvedConnector4">
            <a:avLst>
              <a:gd name="adj1" fmla="val -17014"/>
              <a:gd name="adj2" fmla="val 57957"/>
            </a:avLst>
          </a:prstGeom>
          <a:solidFill>
            <a:schemeClr val="accent1"/>
          </a:solidFill>
          <a:ln w="28575" cap="flat" cmpd="sng" algn="ctr">
            <a:solidFill>
              <a:srgbClr val="003399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2819400" y="5682064"/>
            <a:ext cx="479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4) No unwanted data movement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63C8E0-6DD9-4302-9AA9-5177C785CB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9512" y="6093296"/>
            <a:ext cx="24539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1046ns, 3.6uJ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30129" y="6093296"/>
            <a:ext cx="29262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"/>
                <a:cs typeface="+mn-cs"/>
                <a:sym typeface="Wingdings"/>
              </a:rPr>
              <a:t>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90ns, 0.04uJ</a:t>
            </a:r>
          </a:p>
        </p:txBody>
      </p:sp>
    </p:spTree>
    <p:extLst>
      <p:ext uri="{BB962C8B-B14F-4D97-AF65-F5344CB8AC3E}">
        <p14:creationId xmlns:p14="http://schemas.microsoft.com/office/powerpoint/2010/main" val="12475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-3.61111E-6 0.1027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/>
      <p:bldP spid="22" grpId="0"/>
      <p:bldP spid="24" grpId="0"/>
      <p:bldP spid="26" grpId="0"/>
      <p:bldP spid="29" grpId="0"/>
      <p:bldP spid="3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/>
          </p:cNvSpPr>
          <p:nvPr/>
        </p:nvSpPr>
        <p:spPr bwMode="auto">
          <a:xfrm>
            <a:off x="1714500" y="2660244"/>
            <a:ext cx="4552950" cy="177800"/>
          </a:xfrm>
          <a:prstGeom prst="rect">
            <a:avLst/>
          </a:pr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+mn-cs"/>
            </a:endParaRPr>
          </a:p>
        </p:txBody>
      </p:sp>
      <p:sp>
        <p:nvSpPr>
          <p:cNvPr id="19458" name="Rectangle 2"/>
          <p:cNvSpPr>
            <a:spLocks/>
          </p:cNvSpPr>
          <p:nvPr/>
        </p:nvSpPr>
        <p:spPr bwMode="auto">
          <a:xfrm>
            <a:off x="1695450" y="5270094"/>
            <a:ext cx="4552950" cy="177800"/>
          </a:xfrm>
          <a:prstGeom prst="rect">
            <a:avLst/>
          </a:pr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+mn-cs"/>
            </a:endParaRPr>
          </a:p>
        </p:txBody>
      </p:sp>
      <p:sp>
        <p:nvSpPr>
          <p:cNvPr id="19459" name="Rectangle 3"/>
          <p:cNvSpPr>
            <a:spLocks/>
          </p:cNvSpPr>
          <p:nvPr/>
        </p:nvSpPr>
        <p:spPr bwMode="auto">
          <a:xfrm>
            <a:off x="1714500" y="2076044"/>
            <a:ext cx="4552950" cy="177800"/>
          </a:xfrm>
          <a:prstGeom prst="rect">
            <a:avLst/>
          </a:pr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+mn-cs"/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196850"/>
            <a:ext cx="8545388" cy="558800"/>
          </a:xfrm>
          <a:ln/>
        </p:spPr>
        <p:txBody>
          <a:bodyPr>
            <a:normAutofit fontScale="90000"/>
          </a:bodyPr>
          <a:lstStyle/>
          <a:p>
            <a:r>
              <a:rPr lang="en-US" sz="4000" dirty="0" err="1">
                <a:solidFill>
                  <a:srgbClr val="1A5712"/>
                </a:solidFill>
                <a:latin typeface="Garamond"/>
                <a:cs typeface="Garamond"/>
              </a:rPr>
              <a:t>RowClone</a:t>
            </a:r>
            <a:r>
              <a:rPr lang="en-US" sz="4000" dirty="0">
                <a:solidFill>
                  <a:srgbClr val="1A5712"/>
                </a:solidFill>
                <a:latin typeface="Garamond"/>
                <a:cs typeface="Garamond"/>
              </a:rPr>
              <a:t>: In-DRAM Row Copy</a:t>
            </a:r>
          </a:p>
        </p:txBody>
      </p:sp>
      <p:grpSp>
        <p:nvGrpSpPr>
          <p:cNvPr id="19485" name="Group 29"/>
          <p:cNvGrpSpPr>
            <a:grpSpLocks/>
          </p:cNvGrpSpPr>
          <p:nvPr/>
        </p:nvGrpSpPr>
        <p:grpSpPr bwMode="auto">
          <a:xfrm>
            <a:off x="1695450" y="1656151"/>
            <a:ext cx="4574382" cy="3359944"/>
            <a:chOff x="0" y="0"/>
            <a:chExt cx="5763" cy="4232"/>
          </a:xfrm>
        </p:grpSpPr>
        <p:sp>
          <p:nvSpPr>
            <p:cNvPr id="19461" name="Line 5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462" name="Line 6"/>
            <p:cNvSpPr>
              <a:spLocks noChangeShapeType="1"/>
            </p:cNvSpPr>
            <p:nvPr/>
          </p:nvSpPr>
          <p:spPr bwMode="auto">
            <a:xfrm rot="10800000" flipH="1">
              <a:off x="0" y="18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463" name="Line 7"/>
            <p:cNvSpPr>
              <a:spLocks noChangeShapeType="1"/>
            </p:cNvSpPr>
            <p:nvPr/>
          </p:nvSpPr>
          <p:spPr bwMode="auto">
            <a:xfrm rot="10800000" flipH="1">
              <a:off x="0" y="36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 rot="10800000" flipH="1">
              <a:off x="0" y="55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 rot="10800000" flipH="1">
              <a:off x="0" y="736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466" name="Line 10"/>
            <p:cNvSpPr>
              <a:spLocks noChangeShapeType="1"/>
            </p:cNvSpPr>
            <p:nvPr/>
          </p:nvSpPr>
          <p:spPr bwMode="auto">
            <a:xfrm rot="10800000" flipH="1">
              <a:off x="0" y="92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 rot="10800000" flipH="1">
              <a:off x="0" y="110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468" name="Line 12"/>
            <p:cNvSpPr>
              <a:spLocks noChangeShapeType="1"/>
            </p:cNvSpPr>
            <p:nvPr/>
          </p:nvSpPr>
          <p:spPr bwMode="auto">
            <a:xfrm rot="10800000" flipH="1">
              <a:off x="0" y="128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 rot="10800000" flipH="1">
              <a:off x="0" y="147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470" name="Line 14"/>
            <p:cNvSpPr>
              <a:spLocks noChangeShapeType="1"/>
            </p:cNvSpPr>
            <p:nvPr/>
          </p:nvSpPr>
          <p:spPr bwMode="auto">
            <a:xfrm rot="10800000" flipH="1">
              <a:off x="0" y="1656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471" name="Line 15"/>
            <p:cNvSpPr>
              <a:spLocks noChangeShapeType="1"/>
            </p:cNvSpPr>
            <p:nvPr/>
          </p:nvSpPr>
          <p:spPr bwMode="auto">
            <a:xfrm rot="10800000" flipH="1">
              <a:off x="0" y="184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472" name="Line 16"/>
            <p:cNvSpPr>
              <a:spLocks noChangeShapeType="1"/>
            </p:cNvSpPr>
            <p:nvPr/>
          </p:nvSpPr>
          <p:spPr bwMode="auto">
            <a:xfrm rot="10800000" flipH="1">
              <a:off x="0" y="202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473" name="Line 17"/>
            <p:cNvSpPr>
              <a:spLocks noChangeShapeType="1"/>
            </p:cNvSpPr>
            <p:nvPr/>
          </p:nvSpPr>
          <p:spPr bwMode="auto">
            <a:xfrm rot="10800000" flipH="1">
              <a:off x="0" y="220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474" name="Line 18"/>
            <p:cNvSpPr>
              <a:spLocks noChangeShapeType="1"/>
            </p:cNvSpPr>
            <p:nvPr/>
          </p:nvSpPr>
          <p:spPr bwMode="auto">
            <a:xfrm rot="10800000" flipH="1">
              <a:off x="0" y="239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475" name="Line 19"/>
            <p:cNvSpPr>
              <a:spLocks noChangeShapeType="1"/>
            </p:cNvSpPr>
            <p:nvPr/>
          </p:nvSpPr>
          <p:spPr bwMode="auto">
            <a:xfrm rot="10800000" flipH="1">
              <a:off x="0" y="2576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476" name="Line 20"/>
            <p:cNvSpPr>
              <a:spLocks noChangeShapeType="1"/>
            </p:cNvSpPr>
            <p:nvPr/>
          </p:nvSpPr>
          <p:spPr bwMode="auto">
            <a:xfrm rot="10800000" flipH="1">
              <a:off x="0" y="276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477" name="Line 21"/>
            <p:cNvSpPr>
              <a:spLocks noChangeShapeType="1"/>
            </p:cNvSpPr>
            <p:nvPr/>
          </p:nvSpPr>
          <p:spPr bwMode="auto">
            <a:xfrm rot="10800000" flipH="1">
              <a:off x="0" y="294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478" name="Line 22"/>
            <p:cNvSpPr>
              <a:spLocks noChangeShapeType="1"/>
            </p:cNvSpPr>
            <p:nvPr/>
          </p:nvSpPr>
          <p:spPr bwMode="auto">
            <a:xfrm rot="10800000" flipH="1">
              <a:off x="0" y="312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479" name="Line 23"/>
            <p:cNvSpPr>
              <a:spLocks noChangeShapeType="1"/>
            </p:cNvSpPr>
            <p:nvPr/>
          </p:nvSpPr>
          <p:spPr bwMode="auto">
            <a:xfrm rot="10800000" flipH="1">
              <a:off x="0" y="331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480" name="Line 24"/>
            <p:cNvSpPr>
              <a:spLocks noChangeShapeType="1"/>
            </p:cNvSpPr>
            <p:nvPr/>
          </p:nvSpPr>
          <p:spPr bwMode="auto">
            <a:xfrm rot="10800000" flipH="1">
              <a:off x="0" y="3496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481" name="Line 25"/>
            <p:cNvSpPr>
              <a:spLocks noChangeShapeType="1"/>
            </p:cNvSpPr>
            <p:nvPr/>
          </p:nvSpPr>
          <p:spPr bwMode="auto">
            <a:xfrm rot="10800000" flipH="1">
              <a:off x="0" y="368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482" name="Line 26"/>
            <p:cNvSpPr>
              <a:spLocks noChangeShapeType="1"/>
            </p:cNvSpPr>
            <p:nvPr/>
          </p:nvSpPr>
          <p:spPr bwMode="auto">
            <a:xfrm rot="10800000" flipH="1">
              <a:off x="0" y="386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483" name="Line 27"/>
            <p:cNvSpPr>
              <a:spLocks noChangeShapeType="1"/>
            </p:cNvSpPr>
            <p:nvPr/>
          </p:nvSpPr>
          <p:spPr bwMode="auto">
            <a:xfrm rot="10800000" flipH="1">
              <a:off x="0" y="404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484" name="Line 28"/>
            <p:cNvSpPr>
              <a:spLocks noChangeShapeType="1"/>
            </p:cNvSpPr>
            <p:nvPr/>
          </p:nvSpPr>
          <p:spPr bwMode="auto">
            <a:xfrm rot="10800000" flipH="1">
              <a:off x="0" y="423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</p:grpSp>
      <p:grpSp>
        <p:nvGrpSpPr>
          <p:cNvPr id="19518" name="Group 62"/>
          <p:cNvGrpSpPr>
            <a:grpSpLocks/>
          </p:cNvGrpSpPr>
          <p:nvPr/>
        </p:nvGrpSpPr>
        <p:grpSpPr bwMode="auto">
          <a:xfrm>
            <a:off x="1706563" y="1652182"/>
            <a:ext cx="4559300" cy="3371850"/>
            <a:chOff x="0" y="0"/>
            <a:chExt cx="5744" cy="4248"/>
          </a:xfrm>
        </p:grpSpPr>
        <p:sp>
          <p:nvSpPr>
            <p:cNvPr id="19486" name="Line 30"/>
            <p:cNvSpPr>
              <a:spLocks noChangeShapeType="1"/>
            </p:cNvSpPr>
            <p:nvPr/>
          </p:nvSpPr>
          <p:spPr bwMode="auto">
            <a:xfrm rot="10800000">
              <a:off x="0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487" name="Line 31"/>
            <p:cNvSpPr>
              <a:spLocks noChangeShapeType="1"/>
            </p:cNvSpPr>
            <p:nvPr/>
          </p:nvSpPr>
          <p:spPr bwMode="auto">
            <a:xfrm rot="10800000">
              <a:off x="185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488" name="Line 32"/>
            <p:cNvSpPr>
              <a:spLocks noChangeShapeType="1"/>
            </p:cNvSpPr>
            <p:nvPr/>
          </p:nvSpPr>
          <p:spPr bwMode="auto">
            <a:xfrm rot="10800000">
              <a:off x="370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489" name="Line 33"/>
            <p:cNvSpPr>
              <a:spLocks noChangeShapeType="1"/>
            </p:cNvSpPr>
            <p:nvPr/>
          </p:nvSpPr>
          <p:spPr bwMode="auto">
            <a:xfrm rot="10800000">
              <a:off x="555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490" name="Line 34"/>
            <p:cNvSpPr>
              <a:spLocks noChangeShapeType="1"/>
            </p:cNvSpPr>
            <p:nvPr/>
          </p:nvSpPr>
          <p:spPr bwMode="auto">
            <a:xfrm rot="10800000">
              <a:off x="740" y="0"/>
              <a:ext cx="1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491" name="Line 35"/>
            <p:cNvSpPr>
              <a:spLocks noChangeShapeType="1"/>
            </p:cNvSpPr>
            <p:nvPr/>
          </p:nvSpPr>
          <p:spPr bwMode="auto">
            <a:xfrm rot="10800000">
              <a:off x="926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492" name="Line 36"/>
            <p:cNvSpPr>
              <a:spLocks noChangeShapeType="1"/>
            </p:cNvSpPr>
            <p:nvPr/>
          </p:nvSpPr>
          <p:spPr bwMode="auto">
            <a:xfrm rot="10800000">
              <a:off x="1111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493" name="Line 37"/>
            <p:cNvSpPr>
              <a:spLocks noChangeShapeType="1"/>
            </p:cNvSpPr>
            <p:nvPr/>
          </p:nvSpPr>
          <p:spPr bwMode="auto">
            <a:xfrm rot="10800000">
              <a:off x="1296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494" name="Line 38"/>
            <p:cNvSpPr>
              <a:spLocks noChangeShapeType="1"/>
            </p:cNvSpPr>
            <p:nvPr/>
          </p:nvSpPr>
          <p:spPr bwMode="auto">
            <a:xfrm rot="10800000">
              <a:off x="1481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495" name="Line 39"/>
            <p:cNvSpPr>
              <a:spLocks noChangeShapeType="1"/>
            </p:cNvSpPr>
            <p:nvPr/>
          </p:nvSpPr>
          <p:spPr bwMode="auto">
            <a:xfrm rot="10800000">
              <a:off x="1667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496" name="Line 40"/>
            <p:cNvSpPr>
              <a:spLocks noChangeShapeType="1"/>
            </p:cNvSpPr>
            <p:nvPr/>
          </p:nvSpPr>
          <p:spPr bwMode="auto">
            <a:xfrm rot="10800000">
              <a:off x="1852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497" name="Line 41"/>
            <p:cNvSpPr>
              <a:spLocks noChangeShapeType="1"/>
            </p:cNvSpPr>
            <p:nvPr/>
          </p:nvSpPr>
          <p:spPr bwMode="auto">
            <a:xfrm rot="10800000">
              <a:off x="2037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498" name="Line 42"/>
            <p:cNvSpPr>
              <a:spLocks noChangeShapeType="1"/>
            </p:cNvSpPr>
            <p:nvPr/>
          </p:nvSpPr>
          <p:spPr bwMode="auto">
            <a:xfrm rot="10800000">
              <a:off x="2222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499" name="Line 43"/>
            <p:cNvSpPr>
              <a:spLocks noChangeShapeType="1"/>
            </p:cNvSpPr>
            <p:nvPr/>
          </p:nvSpPr>
          <p:spPr bwMode="auto">
            <a:xfrm rot="10800000">
              <a:off x="2407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00" name="Line 44"/>
            <p:cNvSpPr>
              <a:spLocks noChangeShapeType="1"/>
            </p:cNvSpPr>
            <p:nvPr/>
          </p:nvSpPr>
          <p:spPr bwMode="auto">
            <a:xfrm rot="10800000">
              <a:off x="2593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01" name="Line 45"/>
            <p:cNvSpPr>
              <a:spLocks noChangeShapeType="1"/>
            </p:cNvSpPr>
            <p:nvPr/>
          </p:nvSpPr>
          <p:spPr bwMode="auto">
            <a:xfrm rot="10800000">
              <a:off x="2778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02" name="Line 46"/>
            <p:cNvSpPr>
              <a:spLocks noChangeShapeType="1"/>
            </p:cNvSpPr>
            <p:nvPr/>
          </p:nvSpPr>
          <p:spPr bwMode="auto">
            <a:xfrm rot="10800000">
              <a:off x="2963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03" name="Line 47"/>
            <p:cNvSpPr>
              <a:spLocks noChangeShapeType="1"/>
            </p:cNvSpPr>
            <p:nvPr/>
          </p:nvSpPr>
          <p:spPr bwMode="auto">
            <a:xfrm rot="10800000">
              <a:off x="3148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04" name="Line 48"/>
            <p:cNvSpPr>
              <a:spLocks noChangeShapeType="1"/>
            </p:cNvSpPr>
            <p:nvPr/>
          </p:nvSpPr>
          <p:spPr bwMode="auto">
            <a:xfrm rot="10800000">
              <a:off x="3333" y="0"/>
              <a:ext cx="1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05" name="Line 49"/>
            <p:cNvSpPr>
              <a:spLocks noChangeShapeType="1"/>
            </p:cNvSpPr>
            <p:nvPr/>
          </p:nvSpPr>
          <p:spPr bwMode="auto">
            <a:xfrm rot="10800000">
              <a:off x="3519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06" name="Line 50"/>
            <p:cNvSpPr>
              <a:spLocks noChangeShapeType="1"/>
            </p:cNvSpPr>
            <p:nvPr/>
          </p:nvSpPr>
          <p:spPr bwMode="auto">
            <a:xfrm rot="10800000">
              <a:off x="3704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07" name="Line 51"/>
            <p:cNvSpPr>
              <a:spLocks noChangeShapeType="1"/>
            </p:cNvSpPr>
            <p:nvPr/>
          </p:nvSpPr>
          <p:spPr bwMode="auto">
            <a:xfrm rot="10800000">
              <a:off x="3889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08" name="Line 52"/>
            <p:cNvSpPr>
              <a:spLocks noChangeShapeType="1"/>
            </p:cNvSpPr>
            <p:nvPr/>
          </p:nvSpPr>
          <p:spPr bwMode="auto">
            <a:xfrm rot="10800000">
              <a:off x="4074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09" name="Line 53"/>
            <p:cNvSpPr>
              <a:spLocks noChangeShapeType="1"/>
            </p:cNvSpPr>
            <p:nvPr/>
          </p:nvSpPr>
          <p:spPr bwMode="auto">
            <a:xfrm rot="10800000">
              <a:off x="4260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10" name="Line 54"/>
            <p:cNvSpPr>
              <a:spLocks noChangeShapeType="1"/>
            </p:cNvSpPr>
            <p:nvPr/>
          </p:nvSpPr>
          <p:spPr bwMode="auto">
            <a:xfrm rot="10800000">
              <a:off x="4447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11" name="Line 55"/>
            <p:cNvSpPr>
              <a:spLocks noChangeShapeType="1"/>
            </p:cNvSpPr>
            <p:nvPr/>
          </p:nvSpPr>
          <p:spPr bwMode="auto">
            <a:xfrm rot="10800000">
              <a:off x="4632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12" name="Line 56"/>
            <p:cNvSpPr>
              <a:spLocks noChangeShapeType="1"/>
            </p:cNvSpPr>
            <p:nvPr/>
          </p:nvSpPr>
          <p:spPr bwMode="auto">
            <a:xfrm rot="10800000">
              <a:off x="4817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13" name="Line 57"/>
            <p:cNvSpPr>
              <a:spLocks noChangeShapeType="1"/>
            </p:cNvSpPr>
            <p:nvPr/>
          </p:nvSpPr>
          <p:spPr bwMode="auto">
            <a:xfrm rot="10800000">
              <a:off x="5003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14" name="Line 58"/>
            <p:cNvSpPr>
              <a:spLocks noChangeShapeType="1"/>
            </p:cNvSpPr>
            <p:nvPr/>
          </p:nvSpPr>
          <p:spPr bwMode="auto">
            <a:xfrm rot="10800000">
              <a:off x="5188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15" name="Line 59"/>
            <p:cNvSpPr>
              <a:spLocks noChangeShapeType="1"/>
            </p:cNvSpPr>
            <p:nvPr/>
          </p:nvSpPr>
          <p:spPr bwMode="auto">
            <a:xfrm rot="10800000">
              <a:off x="5373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16" name="Line 60"/>
            <p:cNvSpPr>
              <a:spLocks noChangeShapeType="1"/>
            </p:cNvSpPr>
            <p:nvPr/>
          </p:nvSpPr>
          <p:spPr bwMode="auto">
            <a:xfrm rot="10800000">
              <a:off x="5558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17" name="Line 61"/>
            <p:cNvSpPr>
              <a:spLocks noChangeShapeType="1"/>
            </p:cNvSpPr>
            <p:nvPr/>
          </p:nvSpPr>
          <p:spPr bwMode="auto">
            <a:xfrm rot="10800000">
              <a:off x="5743" y="4"/>
              <a:ext cx="1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</p:grpSp>
      <p:sp>
        <p:nvSpPr>
          <p:cNvPr id="19519" name="Rectangle 63"/>
          <p:cNvSpPr>
            <a:spLocks/>
          </p:cNvSpPr>
          <p:nvPr/>
        </p:nvSpPr>
        <p:spPr bwMode="auto">
          <a:xfrm>
            <a:off x="6503988" y="5220494"/>
            <a:ext cx="22536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ＭＳ Ｐゴシック" charset="0"/>
                <a:cs typeface="Myriad Pro Bold Cond" charset="0"/>
                <a:sym typeface="Myriad Pro Bold Cond" charset="0"/>
              </a:rPr>
              <a:t>Row Buffer (4 Kbytes)</a:t>
            </a:r>
          </a:p>
        </p:txBody>
      </p:sp>
      <p:sp>
        <p:nvSpPr>
          <p:cNvPr id="19520" name="Line 64"/>
          <p:cNvSpPr>
            <a:spLocks noChangeShapeType="1"/>
          </p:cNvSpPr>
          <p:nvPr/>
        </p:nvSpPr>
        <p:spPr bwMode="auto">
          <a:xfrm rot="10800000" flipH="1">
            <a:off x="431800" y="6323401"/>
            <a:ext cx="8390732" cy="794"/>
          </a:xfrm>
          <a:prstGeom prst="line">
            <a:avLst/>
          </a:prstGeom>
          <a:noFill/>
          <a:ln w="2032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+mn-cs"/>
            </a:endParaRPr>
          </a:p>
        </p:txBody>
      </p:sp>
      <p:sp>
        <p:nvSpPr>
          <p:cNvPr id="19521" name="Line 65"/>
          <p:cNvSpPr>
            <a:spLocks noChangeShapeType="1"/>
          </p:cNvSpPr>
          <p:nvPr/>
        </p:nvSpPr>
        <p:spPr bwMode="auto">
          <a:xfrm>
            <a:off x="4064000" y="5530444"/>
            <a:ext cx="0" cy="798513"/>
          </a:xfrm>
          <a:prstGeom prst="line">
            <a:avLst/>
          </a:prstGeom>
          <a:noFill/>
          <a:ln w="1016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+mn-cs"/>
            </a:endParaRPr>
          </a:p>
        </p:txBody>
      </p:sp>
      <p:sp>
        <p:nvSpPr>
          <p:cNvPr id="19522" name="Rectangle 66"/>
          <p:cNvSpPr>
            <a:spLocks/>
          </p:cNvSpPr>
          <p:nvPr/>
        </p:nvSpPr>
        <p:spPr bwMode="auto">
          <a:xfrm>
            <a:off x="7342982" y="6401594"/>
            <a:ext cx="6283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ＭＳ Ｐゴシック" charset="0"/>
                <a:cs typeface="Myriad Pro Bold Cond" charset="0"/>
                <a:sym typeface="Myriad Pro Bold Cond" charset="0"/>
              </a:rPr>
              <a:t>Data Bus</a:t>
            </a:r>
          </a:p>
        </p:txBody>
      </p:sp>
      <p:sp>
        <p:nvSpPr>
          <p:cNvPr id="19523" name="Rectangle 67"/>
          <p:cNvSpPr>
            <a:spLocks/>
          </p:cNvSpPr>
          <p:nvPr/>
        </p:nvSpPr>
        <p:spPr bwMode="auto">
          <a:xfrm>
            <a:off x="4149725" y="5791994"/>
            <a:ext cx="397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ＭＳ Ｐゴシック" charset="0"/>
                <a:cs typeface="Myriad Pro Bold Cond" charset="0"/>
                <a:sym typeface="Myriad Pro Bold Cond" charset="0"/>
              </a:rPr>
              <a:t>8 bits</a:t>
            </a:r>
          </a:p>
        </p:txBody>
      </p:sp>
      <p:sp>
        <p:nvSpPr>
          <p:cNvPr id="19524" name="Rectangle 68"/>
          <p:cNvSpPr>
            <a:spLocks/>
          </p:cNvSpPr>
          <p:nvPr/>
        </p:nvSpPr>
        <p:spPr bwMode="auto">
          <a:xfrm>
            <a:off x="6484938" y="3118644"/>
            <a:ext cx="16418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ＭＳ Ｐゴシック" charset="0"/>
                <a:cs typeface="Myriad Pro Bold Cond" charset="0"/>
                <a:sym typeface="Myriad Pro Bold Cond" charset="0"/>
              </a:rPr>
              <a:t>DRAM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ＭＳ Ｐゴシック" charset="0"/>
                <a:cs typeface="Myriad Pro Bold Cond" charset="0"/>
                <a:sym typeface="Myriad Pro Bold Cond" charset="0"/>
              </a:rPr>
              <a:t>subarray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ＭＳ Ｐゴシック" charset="0"/>
              <a:cs typeface="Myriad Pro Bold Cond" charset="0"/>
              <a:sym typeface="Myriad Pro Bold Cond" charset="0"/>
            </a:endParaRPr>
          </a:p>
        </p:txBody>
      </p:sp>
      <p:sp>
        <p:nvSpPr>
          <p:cNvPr id="19525" name="Line 69"/>
          <p:cNvSpPr>
            <a:spLocks noChangeShapeType="1"/>
          </p:cNvSpPr>
          <p:nvPr/>
        </p:nvSpPr>
        <p:spPr bwMode="auto">
          <a:xfrm rot="10800000" flipH="1">
            <a:off x="1701800" y="1408501"/>
            <a:ext cx="4568825" cy="794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+mn-cs"/>
            </a:endParaRPr>
          </a:p>
        </p:txBody>
      </p:sp>
      <p:sp>
        <p:nvSpPr>
          <p:cNvPr id="19526" name="Rectangle 70"/>
          <p:cNvSpPr>
            <a:spLocks/>
          </p:cNvSpPr>
          <p:nvPr/>
        </p:nvSpPr>
        <p:spPr bwMode="auto">
          <a:xfrm>
            <a:off x="3689350" y="1124744"/>
            <a:ext cx="8981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ＭＳ Ｐゴシック" charset="0"/>
                <a:cs typeface="Myriad Pro Bold Cond" charset="0"/>
                <a:sym typeface="Myriad Pro Bold Cond" charset="0"/>
              </a:rPr>
              <a:t>4 Kbytes</a:t>
            </a:r>
          </a:p>
        </p:txBody>
      </p:sp>
      <p:grpSp>
        <p:nvGrpSpPr>
          <p:cNvPr id="19558" name="Group 102"/>
          <p:cNvGrpSpPr>
            <a:grpSpLocks/>
          </p:cNvGrpSpPr>
          <p:nvPr/>
        </p:nvGrpSpPr>
        <p:grpSpPr bwMode="auto">
          <a:xfrm>
            <a:off x="1784350" y="5016888"/>
            <a:ext cx="4400550" cy="266700"/>
            <a:chOff x="0" y="0"/>
            <a:chExt cx="5544" cy="336"/>
          </a:xfrm>
        </p:grpSpPr>
        <p:sp>
          <p:nvSpPr>
            <p:cNvPr id="19527" name="Line 71"/>
            <p:cNvSpPr>
              <a:spLocks noChangeShapeType="1"/>
            </p:cNvSpPr>
            <p:nvPr/>
          </p:nvSpPr>
          <p:spPr bwMode="auto">
            <a:xfrm>
              <a:off x="0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28" name="Line 72"/>
            <p:cNvSpPr>
              <a:spLocks noChangeShapeType="1"/>
            </p:cNvSpPr>
            <p:nvPr/>
          </p:nvSpPr>
          <p:spPr bwMode="auto">
            <a:xfrm>
              <a:off x="184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29" name="Line 73"/>
            <p:cNvSpPr>
              <a:spLocks noChangeShapeType="1"/>
            </p:cNvSpPr>
            <p:nvPr/>
          </p:nvSpPr>
          <p:spPr bwMode="auto">
            <a:xfrm>
              <a:off x="369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30" name="Line 74"/>
            <p:cNvSpPr>
              <a:spLocks noChangeShapeType="1"/>
            </p:cNvSpPr>
            <p:nvPr/>
          </p:nvSpPr>
          <p:spPr bwMode="auto">
            <a:xfrm>
              <a:off x="554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31" name="Line 75"/>
            <p:cNvSpPr>
              <a:spLocks noChangeShapeType="1"/>
            </p:cNvSpPr>
            <p:nvPr/>
          </p:nvSpPr>
          <p:spPr bwMode="auto">
            <a:xfrm>
              <a:off x="739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32" name="Line 76"/>
            <p:cNvSpPr>
              <a:spLocks noChangeShapeType="1"/>
            </p:cNvSpPr>
            <p:nvPr/>
          </p:nvSpPr>
          <p:spPr bwMode="auto">
            <a:xfrm>
              <a:off x="923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33" name="Line 77"/>
            <p:cNvSpPr>
              <a:spLocks noChangeShapeType="1"/>
            </p:cNvSpPr>
            <p:nvPr/>
          </p:nvSpPr>
          <p:spPr bwMode="auto">
            <a:xfrm>
              <a:off x="1108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34" name="Line 78"/>
            <p:cNvSpPr>
              <a:spLocks noChangeShapeType="1"/>
            </p:cNvSpPr>
            <p:nvPr/>
          </p:nvSpPr>
          <p:spPr bwMode="auto">
            <a:xfrm>
              <a:off x="1293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35" name="Line 79"/>
            <p:cNvSpPr>
              <a:spLocks noChangeShapeType="1"/>
            </p:cNvSpPr>
            <p:nvPr/>
          </p:nvSpPr>
          <p:spPr bwMode="auto">
            <a:xfrm>
              <a:off x="1478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36" name="Line 80"/>
            <p:cNvSpPr>
              <a:spLocks noChangeShapeType="1"/>
            </p:cNvSpPr>
            <p:nvPr/>
          </p:nvSpPr>
          <p:spPr bwMode="auto">
            <a:xfrm>
              <a:off x="1663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37" name="Line 81"/>
            <p:cNvSpPr>
              <a:spLocks noChangeShapeType="1"/>
            </p:cNvSpPr>
            <p:nvPr/>
          </p:nvSpPr>
          <p:spPr bwMode="auto">
            <a:xfrm>
              <a:off x="1847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38" name="Line 82"/>
            <p:cNvSpPr>
              <a:spLocks noChangeShapeType="1"/>
            </p:cNvSpPr>
            <p:nvPr/>
          </p:nvSpPr>
          <p:spPr bwMode="auto">
            <a:xfrm>
              <a:off x="2032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39" name="Line 83"/>
            <p:cNvSpPr>
              <a:spLocks noChangeShapeType="1"/>
            </p:cNvSpPr>
            <p:nvPr/>
          </p:nvSpPr>
          <p:spPr bwMode="auto">
            <a:xfrm>
              <a:off x="2217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40" name="Line 84"/>
            <p:cNvSpPr>
              <a:spLocks noChangeShapeType="1"/>
            </p:cNvSpPr>
            <p:nvPr/>
          </p:nvSpPr>
          <p:spPr bwMode="auto">
            <a:xfrm>
              <a:off x="2402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41" name="Line 85"/>
            <p:cNvSpPr>
              <a:spLocks noChangeShapeType="1"/>
            </p:cNvSpPr>
            <p:nvPr/>
          </p:nvSpPr>
          <p:spPr bwMode="auto">
            <a:xfrm>
              <a:off x="2587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42" name="Line 86"/>
            <p:cNvSpPr>
              <a:spLocks noChangeShapeType="1"/>
            </p:cNvSpPr>
            <p:nvPr/>
          </p:nvSpPr>
          <p:spPr bwMode="auto">
            <a:xfrm>
              <a:off x="2771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43" name="Line 87"/>
            <p:cNvSpPr>
              <a:spLocks noChangeShapeType="1"/>
            </p:cNvSpPr>
            <p:nvPr/>
          </p:nvSpPr>
          <p:spPr bwMode="auto">
            <a:xfrm>
              <a:off x="2956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44" name="Line 88"/>
            <p:cNvSpPr>
              <a:spLocks noChangeShapeType="1"/>
            </p:cNvSpPr>
            <p:nvPr/>
          </p:nvSpPr>
          <p:spPr bwMode="auto">
            <a:xfrm>
              <a:off x="3141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45" name="Line 89"/>
            <p:cNvSpPr>
              <a:spLocks noChangeShapeType="1"/>
            </p:cNvSpPr>
            <p:nvPr/>
          </p:nvSpPr>
          <p:spPr bwMode="auto">
            <a:xfrm>
              <a:off x="3326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46" name="Line 90"/>
            <p:cNvSpPr>
              <a:spLocks noChangeShapeType="1"/>
            </p:cNvSpPr>
            <p:nvPr/>
          </p:nvSpPr>
          <p:spPr bwMode="auto">
            <a:xfrm>
              <a:off x="3511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47" name="Line 91"/>
            <p:cNvSpPr>
              <a:spLocks noChangeShapeType="1"/>
            </p:cNvSpPr>
            <p:nvPr/>
          </p:nvSpPr>
          <p:spPr bwMode="auto">
            <a:xfrm>
              <a:off x="3695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48" name="Line 92"/>
            <p:cNvSpPr>
              <a:spLocks noChangeShapeType="1"/>
            </p:cNvSpPr>
            <p:nvPr/>
          </p:nvSpPr>
          <p:spPr bwMode="auto">
            <a:xfrm>
              <a:off x="3880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49" name="Line 93"/>
            <p:cNvSpPr>
              <a:spLocks noChangeShapeType="1"/>
            </p:cNvSpPr>
            <p:nvPr/>
          </p:nvSpPr>
          <p:spPr bwMode="auto">
            <a:xfrm>
              <a:off x="4065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50" name="Line 94"/>
            <p:cNvSpPr>
              <a:spLocks noChangeShapeType="1"/>
            </p:cNvSpPr>
            <p:nvPr/>
          </p:nvSpPr>
          <p:spPr bwMode="auto">
            <a:xfrm>
              <a:off x="4250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51" name="Line 95"/>
            <p:cNvSpPr>
              <a:spLocks noChangeShapeType="1"/>
            </p:cNvSpPr>
            <p:nvPr/>
          </p:nvSpPr>
          <p:spPr bwMode="auto">
            <a:xfrm>
              <a:off x="4435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52" name="Line 96"/>
            <p:cNvSpPr>
              <a:spLocks noChangeShapeType="1"/>
            </p:cNvSpPr>
            <p:nvPr/>
          </p:nvSpPr>
          <p:spPr bwMode="auto">
            <a:xfrm>
              <a:off x="4619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53" name="Line 97"/>
            <p:cNvSpPr>
              <a:spLocks noChangeShapeType="1"/>
            </p:cNvSpPr>
            <p:nvPr/>
          </p:nvSpPr>
          <p:spPr bwMode="auto">
            <a:xfrm>
              <a:off x="4804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54" name="Line 98"/>
            <p:cNvSpPr>
              <a:spLocks noChangeShapeType="1"/>
            </p:cNvSpPr>
            <p:nvPr/>
          </p:nvSpPr>
          <p:spPr bwMode="auto">
            <a:xfrm>
              <a:off x="4989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55" name="Line 99"/>
            <p:cNvSpPr>
              <a:spLocks noChangeShapeType="1"/>
            </p:cNvSpPr>
            <p:nvPr/>
          </p:nvSpPr>
          <p:spPr bwMode="auto">
            <a:xfrm>
              <a:off x="5174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56" name="Line 100"/>
            <p:cNvSpPr>
              <a:spLocks noChangeShapeType="1"/>
            </p:cNvSpPr>
            <p:nvPr/>
          </p:nvSpPr>
          <p:spPr bwMode="auto">
            <a:xfrm>
              <a:off x="5359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57" name="Line 101"/>
            <p:cNvSpPr>
              <a:spLocks noChangeShapeType="1"/>
            </p:cNvSpPr>
            <p:nvPr/>
          </p:nvSpPr>
          <p:spPr bwMode="auto">
            <a:xfrm>
              <a:off x="5544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</p:grpSp>
      <p:sp>
        <p:nvSpPr>
          <p:cNvPr id="19559" name="Line 103"/>
          <p:cNvSpPr>
            <a:spLocks noChangeShapeType="1"/>
          </p:cNvSpPr>
          <p:nvPr/>
        </p:nvSpPr>
        <p:spPr bwMode="auto">
          <a:xfrm rot="10800000" flipH="1">
            <a:off x="1695450" y="5453451"/>
            <a:ext cx="4564063" cy="794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+mn-cs"/>
            </a:endParaRPr>
          </a:p>
        </p:txBody>
      </p:sp>
      <p:sp>
        <p:nvSpPr>
          <p:cNvPr id="19560" name="Line 104"/>
          <p:cNvSpPr>
            <a:spLocks noChangeShapeType="1"/>
          </p:cNvSpPr>
          <p:nvPr/>
        </p:nvSpPr>
        <p:spPr bwMode="auto">
          <a:xfrm rot="10800000" flipH="1">
            <a:off x="1701800" y="5270094"/>
            <a:ext cx="456406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+mn-cs"/>
            </a:endParaRPr>
          </a:p>
        </p:txBody>
      </p:sp>
      <p:grpSp>
        <p:nvGrpSpPr>
          <p:cNvPr id="19593" name="Group 137"/>
          <p:cNvGrpSpPr>
            <a:grpSpLocks/>
          </p:cNvGrpSpPr>
          <p:nvPr/>
        </p:nvGrpSpPr>
        <p:grpSpPr bwMode="auto">
          <a:xfrm>
            <a:off x="1701800" y="5263744"/>
            <a:ext cx="4559300" cy="190500"/>
            <a:chOff x="0" y="0"/>
            <a:chExt cx="5744" cy="240"/>
          </a:xfrm>
        </p:grpSpPr>
        <p:sp>
          <p:nvSpPr>
            <p:cNvPr id="19561" name="Line 105"/>
            <p:cNvSpPr>
              <a:spLocks noChangeShapeType="1"/>
            </p:cNvSpPr>
            <p:nvPr/>
          </p:nvSpPr>
          <p:spPr bwMode="auto">
            <a:xfrm rot="10800000">
              <a:off x="0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62" name="Line 106"/>
            <p:cNvSpPr>
              <a:spLocks noChangeShapeType="1"/>
            </p:cNvSpPr>
            <p:nvPr/>
          </p:nvSpPr>
          <p:spPr bwMode="auto">
            <a:xfrm rot="10800000">
              <a:off x="185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63" name="Line 107"/>
            <p:cNvSpPr>
              <a:spLocks noChangeShapeType="1"/>
            </p:cNvSpPr>
            <p:nvPr/>
          </p:nvSpPr>
          <p:spPr bwMode="auto">
            <a:xfrm rot="10800000">
              <a:off x="370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64" name="Line 108"/>
            <p:cNvSpPr>
              <a:spLocks noChangeShapeType="1"/>
            </p:cNvSpPr>
            <p:nvPr/>
          </p:nvSpPr>
          <p:spPr bwMode="auto">
            <a:xfrm rot="10800000">
              <a:off x="555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65" name="Line 109"/>
            <p:cNvSpPr>
              <a:spLocks noChangeShapeType="1"/>
            </p:cNvSpPr>
            <p:nvPr/>
          </p:nvSpPr>
          <p:spPr bwMode="auto">
            <a:xfrm rot="10800000">
              <a:off x="740" y="0"/>
              <a:ext cx="1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66" name="Line 110"/>
            <p:cNvSpPr>
              <a:spLocks noChangeShapeType="1"/>
            </p:cNvSpPr>
            <p:nvPr/>
          </p:nvSpPr>
          <p:spPr bwMode="auto">
            <a:xfrm rot="10800000">
              <a:off x="926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67" name="Line 111"/>
            <p:cNvSpPr>
              <a:spLocks noChangeShapeType="1"/>
            </p:cNvSpPr>
            <p:nvPr/>
          </p:nvSpPr>
          <p:spPr bwMode="auto">
            <a:xfrm rot="10800000">
              <a:off x="1111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68" name="Line 112"/>
            <p:cNvSpPr>
              <a:spLocks noChangeShapeType="1"/>
            </p:cNvSpPr>
            <p:nvPr/>
          </p:nvSpPr>
          <p:spPr bwMode="auto">
            <a:xfrm rot="10800000">
              <a:off x="1296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69" name="Line 113"/>
            <p:cNvSpPr>
              <a:spLocks noChangeShapeType="1"/>
            </p:cNvSpPr>
            <p:nvPr/>
          </p:nvSpPr>
          <p:spPr bwMode="auto">
            <a:xfrm rot="10800000">
              <a:off x="1481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70" name="Line 114"/>
            <p:cNvSpPr>
              <a:spLocks noChangeShapeType="1"/>
            </p:cNvSpPr>
            <p:nvPr/>
          </p:nvSpPr>
          <p:spPr bwMode="auto">
            <a:xfrm rot="10800000">
              <a:off x="1667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71" name="Line 115"/>
            <p:cNvSpPr>
              <a:spLocks noChangeShapeType="1"/>
            </p:cNvSpPr>
            <p:nvPr/>
          </p:nvSpPr>
          <p:spPr bwMode="auto">
            <a:xfrm rot="10800000">
              <a:off x="1852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72" name="Line 116"/>
            <p:cNvSpPr>
              <a:spLocks noChangeShapeType="1"/>
            </p:cNvSpPr>
            <p:nvPr/>
          </p:nvSpPr>
          <p:spPr bwMode="auto">
            <a:xfrm rot="10800000">
              <a:off x="2037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73" name="Line 117"/>
            <p:cNvSpPr>
              <a:spLocks noChangeShapeType="1"/>
            </p:cNvSpPr>
            <p:nvPr/>
          </p:nvSpPr>
          <p:spPr bwMode="auto">
            <a:xfrm rot="10800000">
              <a:off x="2222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74" name="Line 118"/>
            <p:cNvSpPr>
              <a:spLocks noChangeShapeType="1"/>
            </p:cNvSpPr>
            <p:nvPr/>
          </p:nvSpPr>
          <p:spPr bwMode="auto">
            <a:xfrm rot="10800000">
              <a:off x="2407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75" name="Line 119"/>
            <p:cNvSpPr>
              <a:spLocks noChangeShapeType="1"/>
            </p:cNvSpPr>
            <p:nvPr/>
          </p:nvSpPr>
          <p:spPr bwMode="auto">
            <a:xfrm rot="10800000">
              <a:off x="2593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76" name="Line 120"/>
            <p:cNvSpPr>
              <a:spLocks noChangeShapeType="1"/>
            </p:cNvSpPr>
            <p:nvPr/>
          </p:nvSpPr>
          <p:spPr bwMode="auto">
            <a:xfrm rot="10800000">
              <a:off x="2778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77" name="Line 121"/>
            <p:cNvSpPr>
              <a:spLocks noChangeShapeType="1"/>
            </p:cNvSpPr>
            <p:nvPr/>
          </p:nvSpPr>
          <p:spPr bwMode="auto">
            <a:xfrm rot="10800000">
              <a:off x="2963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78" name="Line 122"/>
            <p:cNvSpPr>
              <a:spLocks noChangeShapeType="1"/>
            </p:cNvSpPr>
            <p:nvPr/>
          </p:nvSpPr>
          <p:spPr bwMode="auto">
            <a:xfrm rot="10800000">
              <a:off x="3148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79" name="Line 123"/>
            <p:cNvSpPr>
              <a:spLocks noChangeShapeType="1"/>
            </p:cNvSpPr>
            <p:nvPr/>
          </p:nvSpPr>
          <p:spPr bwMode="auto">
            <a:xfrm rot="10800000">
              <a:off x="3333" y="0"/>
              <a:ext cx="1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80" name="Line 124"/>
            <p:cNvSpPr>
              <a:spLocks noChangeShapeType="1"/>
            </p:cNvSpPr>
            <p:nvPr/>
          </p:nvSpPr>
          <p:spPr bwMode="auto">
            <a:xfrm rot="10800000">
              <a:off x="3519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81" name="Line 125"/>
            <p:cNvSpPr>
              <a:spLocks noChangeShapeType="1"/>
            </p:cNvSpPr>
            <p:nvPr/>
          </p:nvSpPr>
          <p:spPr bwMode="auto">
            <a:xfrm rot="10800000">
              <a:off x="3704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82" name="Line 126"/>
            <p:cNvSpPr>
              <a:spLocks noChangeShapeType="1"/>
            </p:cNvSpPr>
            <p:nvPr/>
          </p:nvSpPr>
          <p:spPr bwMode="auto">
            <a:xfrm rot="10800000">
              <a:off x="3889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83" name="Line 127"/>
            <p:cNvSpPr>
              <a:spLocks noChangeShapeType="1"/>
            </p:cNvSpPr>
            <p:nvPr/>
          </p:nvSpPr>
          <p:spPr bwMode="auto">
            <a:xfrm rot="10800000">
              <a:off x="4074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84" name="Line 128"/>
            <p:cNvSpPr>
              <a:spLocks noChangeShapeType="1"/>
            </p:cNvSpPr>
            <p:nvPr/>
          </p:nvSpPr>
          <p:spPr bwMode="auto">
            <a:xfrm rot="10800000">
              <a:off x="4260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85" name="Line 129"/>
            <p:cNvSpPr>
              <a:spLocks noChangeShapeType="1"/>
            </p:cNvSpPr>
            <p:nvPr/>
          </p:nvSpPr>
          <p:spPr bwMode="auto">
            <a:xfrm rot="10800000">
              <a:off x="4447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86" name="Line 130"/>
            <p:cNvSpPr>
              <a:spLocks noChangeShapeType="1"/>
            </p:cNvSpPr>
            <p:nvPr/>
          </p:nvSpPr>
          <p:spPr bwMode="auto">
            <a:xfrm rot="10800000">
              <a:off x="4632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87" name="Line 131"/>
            <p:cNvSpPr>
              <a:spLocks noChangeShapeType="1"/>
            </p:cNvSpPr>
            <p:nvPr/>
          </p:nvSpPr>
          <p:spPr bwMode="auto">
            <a:xfrm rot="10800000">
              <a:off x="4817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88" name="Line 132"/>
            <p:cNvSpPr>
              <a:spLocks noChangeShapeType="1"/>
            </p:cNvSpPr>
            <p:nvPr/>
          </p:nvSpPr>
          <p:spPr bwMode="auto">
            <a:xfrm rot="10800000">
              <a:off x="5003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89" name="Line 133"/>
            <p:cNvSpPr>
              <a:spLocks noChangeShapeType="1"/>
            </p:cNvSpPr>
            <p:nvPr/>
          </p:nvSpPr>
          <p:spPr bwMode="auto">
            <a:xfrm rot="10800000">
              <a:off x="5188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90" name="Line 134"/>
            <p:cNvSpPr>
              <a:spLocks noChangeShapeType="1"/>
            </p:cNvSpPr>
            <p:nvPr/>
          </p:nvSpPr>
          <p:spPr bwMode="auto">
            <a:xfrm rot="10800000">
              <a:off x="5373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91" name="Line 135"/>
            <p:cNvSpPr>
              <a:spLocks noChangeShapeType="1"/>
            </p:cNvSpPr>
            <p:nvPr/>
          </p:nvSpPr>
          <p:spPr bwMode="auto">
            <a:xfrm rot="10800000">
              <a:off x="5558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  <p:sp>
          <p:nvSpPr>
            <p:cNvPr id="19592" name="Line 136"/>
            <p:cNvSpPr>
              <a:spLocks noChangeShapeType="1"/>
            </p:cNvSpPr>
            <p:nvPr/>
          </p:nvSpPr>
          <p:spPr bwMode="auto">
            <a:xfrm rot="10800000">
              <a:off x="5743" y="0"/>
              <a:ext cx="1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</p:grpSp>
      <p:sp>
        <p:nvSpPr>
          <p:cNvPr id="19594" name="Rectangle 138"/>
          <p:cNvSpPr>
            <a:spLocks/>
          </p:cNvSpPr>
          <p:nvPr/>
        </p:nvSpPr>
        <p:spPr bwMode="auto">
          <a:xfrm>
            <a:off x="6369050" y="2041833"/>
            <a:ext cx="13721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90B00"/>
                </a:solidFill>
                <a:effectLst/>
                <a:uLnTx/>
                <a:uFillTx/>
                <a:latin typeface="Myriad Pro Bold Cond"/>
                <a:ea typeface="ＭＳ Ｐゴシック" charset="0"/>
                <a:cs typeface="Myriad Pro Bold Cond" charset="0"/>
                <a:sym typeface="Myriad Pro Bold Cond" charset="0"/>
              </a:rPr>
              <a:t>Step 1: Activate row A</a:t>
            </a:r>
          </a:p>
        </p:txBody>
      </p:sp>
      <p:sp>
        <p:nvSpPr>
          <p:cNvPr id="19595" name="Freeform 139"/>
          <p:cNvSpPr>
            <a:spLocks/>
          </p:cNvSpPr>
          <p:nvPr/>
        </p:nvSpPr>
        <p:spPr bwMode="auto">
          <a:xfrm>
            <a:off x="922338" y="2187963"/>
            <a:ext cx="742950" cy="3232150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0 h 21600"/>
              <a:gd name="T4" fmla="*/ 0 w 21600"/>
              <a:gd name="T5" fmla="*/ 21600 h 21600"/>
              <a:gd name="T6" fmla="*/ 20002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0002" y="21600"/>
                </a:lnTo>
              </a:path>
            </a:pathLst>
          </a:custGeom>
          <a:noFill/>
          <a:ln w="50800" cap="flat">
            <a:solidFill>
              <a:srgbClr val="D90B00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+mn-cs"/>
            </a:endParaRPr>
          </a:p>
        </p:txBody>
      </p:sp>
      <p:sp>
        <p:nvSpPr>
          <p:cNvPr id="19596" name="Rectangle 140"/>
          <p:cNvSpPr>
            <a:spLocks/>
          </p:cNvSpPr>
          <p:nvPr/>
        </p:nvSpPr>
        <p:spPr bwMode="auto">
          <a:xfrm>
            <a:off x="179512" y="3124251"/>
            <a:ext cx="8001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90B00"/>
                </a:solidFill>
                <a:effectLst/>
                <a:uLnTx/>
                <a:uFillTx/>
                <a:latin typeface="Tahoma"/>
                <a:ea typeface="ＭＳ Ｐゴシック" charset="0"/>
                <a:cs typeface="Tahoma"/>
                <a:sym typeface="Myriad Pro Bold Cond" charset="0"/>
              </a:rPr>
              <a:t>Transfer row</a:t>
            </a:r>
          </a:p>
        </p:txBody>
      </p:sp>
      <p:sp>
        <p:nvSpPr>
          <p:cNvPr id="19597" name="Rectangle 141"/>
          <p:cNvSpPr>
            <a:spLocks/>
          </p:cNvSpPr>
          <p:nvPr/>
        </p:nvSpPr>
        <p:spPr bwMode="auto">
          <a:xfrm>
            <a:off x="6369050" y="2638733"/>
            <a:ext cx="13721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90B00"/>
                </a:solidFill>
                <a:effectLst/>
                <a:uLnTx/>
                <a:uFillTx/>
                <a:latin typeface="Myriad Pro Bold Cond"/>
                <a:ea typeface="ＭＳ Ｐゴシック" charset="0"/>
                <a:cs typeface="Myriad Pro Bold Cond" charset="0"/>
                <a:sym typeface="Myriad Pro Bold Cond" charset="0"/>
              </a:rPr>
              <a:t>Step 2: Activate row B</a:t>
            </a:r>
          </a:p>
        </p:txBody>
      </p:sp>
      <p:sp>
        <p:nvSpPr>
          <p:cNvPr id="19598" name="Freeform 142"/>
          <p:cNvSpPr>
            <a:spLocks/>
          </p:cNvSpPr>
          <p:nvPr/>
        </p:nvSpPr>
        <p:spPr bwMode="auto">
          <a:xfrm>
            <a:off x="1079500" y="2793594"/>
            <a:ext cx="571500" cy="2508250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0 h 21600"/>
              <a:gd name="T4" fmla="*/ 0 w 21600"/>
              <a:gd name="T5" fmla="*/ 21600 h 21600"/>
              <a:gd name="T6" fmla="*/ 20002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0002" y="21600"/>
                </a:lnTo>
              </a:path>
            </a:pathLst>
          </a:custGeom>
          <a:noFill/>
          <a:ln w="50800" cap="flat">
            <a:solidFill>
              <a:srgbClr val="D90B00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+mn-cs"/>
            </a:endParaRPr>
          </a:p>
        </p:txBody>
      </p:sp>
      <p:sp>
        <p:nvSpPr>
          <p:cNvPr id="19599" name="Rectangle 143"/>
          <p:cNvSpPr>
            <a:spLocks/>
          </p:cNvSpPr>
          <p:nvPr/>
        </p:nvSpPr>
        <p:spPr bwMode="auto">
          <a:xfrm>
            <a:off x="1142926" y="4181267"/>
            <a:ext cx="54762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90B00"/>
              </a:solidFill>
              <a:effectLst/>
              <a:uLnTx/>
              <a:uFillTx/>
              <a:latin typeface="Myriad Pro Bold Cond"/>
              <a:ea typeface="ＭＳ Ｐゴシック" charset="0"/>
              <a:cs typeface="Myriad Pro Bold Cond" charset="0"/>
              <a:sym typeface="Myriad Pro Bold Cond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90B00"/>
                </a:solidFill>
                <a:effectLst/>
                <a:uLnTx/>
                <a:uFillTx/>
                <a:latin typeface="Tahoma"/>
                <a:ea typeface="ＭＳ Ｐゴシック" charset="0"/>
                <a:cs typeface="Tahoma"/>
                <a:sym typeface="Myriad Pro Bold Cond" charset="0"/>
              </a:rPr>
              <a:t>Transfer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90B00"/>
                </a:solidFill>
                <a:effectLst/>
                <a:uLnTx/>
                <a:uFillTx/>
                <a:latin typeface="Tahoma"/>
                <a:ea typeface="ＭＳ Ｐゴシック" charset="0"/>
                <a:cs typeface="Tahoma"/>
                <a:sym typeface="Myriad Pro Bold Cond" charset="0"/>
              </a:rPr>
              <a:t>row</a:t>
            </a:r>
          </a:p>
        </p:txBody>
      </p:sp>
      <p:sp>
        <p:nvSpPr>
          <p:cNvPr id="19601" name="Rectangle 145"/>
          <p:cNvSpPr>
            <a:spLocks/>
          </p:cNvSpPr>
          <p:nvPr/>
        </p:nvSpPr>
        <p:spPr bwMode="auto">
          <a:xfrm>
            <a:off x="450850" y="739775"/>
            <a:ext cx="73469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ＭＳ Ｐゴシック" charset="0"/>
              <a:cs typeface="Myriad Pro Bold Cond" charset="0"/>
              <a:sym typeface="Myriad Pro Bold Con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51703" y="1124744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rPr>
              <a:t>Negligible HW cost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5034118" y="836712"/>
            <a:ext cx="4002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rPr>
              <a:t>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Idea: Two consecutive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ACTivates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nimBg="1"/>
      <p:bldP spid="19458" grpId="0" animBg="1"/>
      <p:bldP spid="19459" grpId="0" animBg="1"/>
      <p:bldP spid="19459" grpId="1" animBg="1"/>
      <p:bldP spid="19594" grpId="0" autoUpdateAnimBg="0"/>
      <p:bldP spid="19594" grpId="1"/>
      <p:bldP spid="19595" grpId="0" animBg="1"/>
      <p:bldP spid="19595" grpId="1" animBg="1"/>
      <p:bldP spid="19596" grpId="0" autoUpdateAnimBg="0"/>
      <p:bldP spid="19596" grpId="1"/>
      <p:bldP spid="19597" grpId="0" autoUpdateAnimBg="0"/>
      <p:bldP spid="19598" grpId="0" animBg="1"/>
      <p:bldP spid="19599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1A5712"/>
                </a:solidFill>
                <a:latin typeface="Garamond"/>
                <a:cs typeface="Garamond"/>
              </a:rPr>
              <a:t>RowClone: Intra-Subarray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3055938" y="2059400"/>
            <a:ext cx="315912" cy="677862"/>
          </a:xfrm>
          <a:prstGeom prst="rect">
            <a:avLst/>
          </a:prstGeom>
          <a:solidFill>
            <a:srgbClr val="262626">
              <a:lumMod val="50000"/>
              <a:lumOff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055938" y="2330862"/>
            <a:ext cx="315912" cy="406400"/>
          </a:xfrm>
          <a:prstGeom prst="rect">
            <a:avLst/>
          </a:prstGeom>
          <a:solidFill>
            <a:srgbClr val="262626">
              <a:lumMod val="50000"/>
              <a:lumOff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grpSp>
        <p:nvGrpSpPr>
          <p:cNvPr id="81" name="Group 8"/>
          <p:cNvGrpSpPr>
            <a:grpSpLocks/>
          </p:cNvGrpSpPr>
          <p:nvPr/>
        </p:nvGrpSpPr>
        <p:grpSpPr bwMode="auto">
          <a:xfrm>
            <a:off x="5486400" y="1519238"/>
            <a:ext cx="1104112" cy="762000"/>
            <a:chOff x="2833828" y="1833265"/>
            <a:chExt cx="1104352" cy="762000"/>
          </a:xfrm>
        </p:grpSpPr>
        <p:grpSp>
          <p:nvGrpSpPr>
            <p:cNvPr id="82" name="Group 45"/>
            <p:cNvGrpSpPr>
              <a:grpSpLocks/>
            </p:cNvGrpSpPr>
            <p:nvPr/>
          </p:nvGrpSpPr>
          <p:grpSpPr bwMode="auto">
            <a:xfrm>
              <a:off x="2833828" y="1833265"/>
              <a:ext cx="152433" cy="762000"/>
              <a:chOff x="2833828" y="1833265"/>
              <a:chExt cx="152433" cy="762000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2842180" y="2209502"/>
                <a:ext cx="138142" cy="381000"/>
              </a:xfrm>
              <a:prstGeom prst="rect">
                <a:avLst/>
              </a:prstGeom>
              <a:solidFill>
                <a:srgbClr val="17365D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  <a:cs typeface="+mn-c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833828" y="1833265"/>
                <a:ext cx="152433" cy="762000"/>
              </a:xfrm>
              <a:prstGeom prst="rect">
                <a:avLst/>
              </a:prstGeom>
              <a:noFill/>
              <a:ln w="25400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  <a:cs typeface="+mn-cs"/>
                </a:endParaRPr>
              </a:p>
            </p:txBody>
          </p:sp>
        </p:grpSp>
        <p:sp>
          <p:nvSpPr>
            <p:cNvPr id="83" name="TextBox 10"/>
            <p:cNvSpPr txBox="1">
              <a:spLocks noChangeArrowheads="1"/>
            </p:cNvSpPr>
            <p:nvPr/>
          </p:nvSpPr>
          <p:spPr bwMode="auto">
            <a:xfrm>
              <a:off x="3048000" y="1905000"/>
              <a:ext cx="8901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  <a:cs typeface="+mn-cs"/>
                </a:rPr>
                <a:t>V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  <a:cs typeface="+mn-cs"/>
                </a:rPr>
                <a:t>DD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  <a:cs typeface="+mn-cs"/>
                </a:rPr>
                <a:t>/2</a:t>
              </a:r>
            </a:p>
          </p:txBody>
        </p:sp>
      </p:grpSp>
      <p:grpSp>
        <p:nvGrpSpPr>
          <p:cNvPr id="86" name="Group 13"/>
          <p:cNvGrpSpPr>
            <a:grpSpLocks/>
          </p:cNvGrpSpPr>
          <p:nvPr/>
        </p:nvGrpSpPr>
        <p:grpSpPr bwMode="auto">
          <a:xfrm>
            <a:off x="5486400" y="5634918"/>
            <a:ext cx="1104112" cy="762000"/>
            <a:chOff x="2833828" y="1833265"/>
            <a:chExt cx="1104352" cy="762000"/>
          </a:xfrm>
        </p:grpSpPr>
        <p:grpSp>
          <p:nvGrpSpPr>
            <p:cNvPr id="87" name="Group 45"/>
            <p:cNvGrpSpPr>
              <a:grpSpLocks/>
            </p:cNvGrpSpPr>
            <p:nvPr/>
          </p:nvGrpSpPr>
          <p:grpSpPr bwMode="auto">
            <a:xfrm>
              <a:off x="2833828" y="1833265"/>
              <a:ext cx="152433" cy="762000"/>
              <a:chOff x="2833828" y="1833265"/>
              <a:chExt cx="152433" cy="762000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2833828" y="1833265"/>
                <a:ext cx="152433" cy="7620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  <a:cs typeface="+mn-cs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2848119" y="2209503"/>
                <a:ext cx="127028" cy="381000"/>
              </a:xfrm>
              <a:prstGeom prst="rect">
                <a:avLst/>
              </a:prstGeom>
              <a:solidFill>
                <a:srgbClr val="17365D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  <a:cs typeface="+mn-cs"/>
                </a:endParaRPr>
              </a:p>
            </p:txBody>
          </p:sp>
        </p:grpSp>
        <p:sp>
          <p:nvSpPr>
            <p:cNvPr id="88" name="TextBox 15"/>
            <p:cNvSpPr txBox="1">
              <a:spLocks noChangeArrowheads="1"/>
            </p:cNvSpPr>
            <p:nvPr/>
          </p:nvSpPr>
          <p:spPr bwMode="auto">
            <a:xfrm>
              <a:off x="3048000" y="1905000"/>
              <a:ext cx="8901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  <a:cs typeface="+mn-cs"/>
                </a:rPr>
                <a:t>V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  <a:cs typeface="+mn-cs"/>
                </a:rPr>
                <a:t>DD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  <a:cs typeface="+mn-cs"/>
                </a:rPr>
                <a:t>/2</a:t>
              </a:r>
            </a:p>
          </p:txBody>
        </p:sp>
      </p:grpSp>
      <p:grpSp>
        <p:nvGrpSpPr>
          <p:cNvPr id="91" name="Group 18"/>
          <p:cNvGrpSpPr>
            <a:grpSpLocks/>
          </p:cNvGrpSpPr>
          <p:nvPr/>
        </p:nvGrpSpPr>
        <p:grpSpPr bwMode="auto">
          <a:xfrm>
            <a:off x="2366445" y="2055812"/>
            <a:ext cx="1570555" cy="677863"/>
            <a:chOff x="1526411" y="2286001"/>
            <a:chExt cx="1902589" cy="762000"/>
          </a:xfrm>
        </p:grpSpPr>
        <p:grpSp>
          <p:nvGrpSpPr>
            <p:cNvPr id="92" name="Group 34"/>
            <p:cNvGrpSpPr>
              <a:grpSpLocks/>
            </p:cNvGrpSpPr>
            <p:nvPr/>
          </p:nvGrpSpPr>
          <p:grpSpPr bwMode="auto">
            <a:xfrm>
              <a:off x="1922949" y="2286001"/>
              <a:ext cx="1506051" cy="762000"/>
              <a:chOff x="1922949" y="2667001"/>
              <a:chExt cx="1506051" cy="762000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 rot="5400000">
                <a:off x="1982592" y="3048001"/>
                <a:ext cx="7620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5" name="Straight Connector 94"/>
              <p:cNvCxnSpPr/>
              <p:nvPr/>
            </p:nvCxnSpPr>
            <p:spPr>
              <a:xfrm rot="5400000">
                <a:off x="2363370" y="3048001"/>
                <a:ext cx="7620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2744370" y="3048892"/>
                <a:ext cx="68463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Shape 24"/>
              <p:cNvCxnSpPr>
                <a:endCxn id="93" idx="3"/>
              </p:cNvCxnSpPr>
              <p:nvPr/>
            </p:nvCxnSpPr>
            <p:spPr>
              <a:xfrm rot="10800000" flipV="1">
                <a:off x="1922949" y="3047107"/>
                <a:ext cx="440647" cy="3669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333333"/>
                </a:solidFill>
                <a:prstDash val="solid"/>
                <a:tailEnd type="stealth" w="lg" len="lg"/>
              </a:ln>
              <a:effectLst/>
            </p:spPr>
          </p:cxnSp>
        </p:grpSp>
        <p:sp>
          <p:nvSpPr>
            <p:cNvPr id="93" name="TextBox 20"/>
            <p:cNvSpPr txBox="1">
              <a:spLocks noChangeArrowheads="1"/>
            </p:cNvSpPr>
            <p:nvPr/>
          </p:nvSpPr>
          <p:spPr bwMode="auto">
            <a:xfrm>
              <a:off x="1526411" y="2444890"/>
              <a:ext cx="396536" cy="449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ヒラギノ角ゴ ProN W6"/>
                  <a:cs typeface="Arial" pitchFamily="34" charset="0"/>
                </a:rPr>
                <a:t>0</a:t>
              </a:r>
            </a:p>
          </p:txBody>
        </p:sp>
      </p:grpSp>
      <p:cxnSp>
        <p:nvCxnSpPr>
          <p:cNvPr id="98" name="Straight Connector 97"/>
          <p:cNvCxnSpPr/>
          <p:nvPr/>
        </p:nvCxnSpPr>
        <p:spPr>
          <a:xfrm>
            <a:off x="4484688" y="2401886"/>
            <a:ext cx="825500" cy="0"/>
          </a:xfrm>
          <a:prstGeom prst="line">
            <a:avLst/>
          </a:prstGeom>
          <a:noFill/>
          <a:ln w="28575" cap="flat" cmpd="sng" algn="ctr">
            <a:solidFill>
              <a:srgbClr val="262626">
                <a:lumMod val="90000"/>
                <a:lumOff val="10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99" name="Straight Arrow Connector 98"/>
          <p:cNvCxnSpPr/>
          <p:nvPr/>
        </p:nvCxnSpPr>
        <p:spPr>
          <a:xfrm flipV="1">
            <a:off x="3941763" y="2097086"/>
            <a:ext cx="457200" cy="3048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cxnSp>
      <p:cxnSp>
        <p:nvCxnSpPr>
          <p:cNvPr id="100" name="Straight Arrow Connector 99"/>
          <p:cNvCxnSpPr/>
          <p:nvPr/>
        </p:nvCxnSpPr>
        <p:spPr>
          <a:xfrm>
            <a:off x="3941763" y="2389186"/>
            <a:ext cx="533400" cy="158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cxnSp>
      <p:grpSp>
        <p:nvGrpSpPr>
          <p:cNvPr id="101" name="Group 28"/>
          <p:cNvGrpSpPr>
            <a:grpSpLocks/>
          </p:cNvGrpSpPr>
          <p:nvPr/>
        </p:nvGrpSpPr>
        <p:grpSpPr bwMode="auto">
          <a:xfrm>
            <a:off x="5486400" y="1524000"/>
            <a:ext cx="1546603" cy="762000"/>
            <a:chOff x="2833828" y="1833265"/>
            <a:chExt cx="1546493" cy="762000"/>
          </a:xfrm>
        </p:grpSpPr>
        <p:grpSp>
          <p:nvGrpSpPr>
            <p:cNvPr id="102" name="Group 45"/>
            <p:cNvGrpSpPr>
              <a:grpSpLocks/>
            </p:cNvGrpSpPr>
            <p:nvPr/>
          </p:nvGrpSpPr>
          <p:grpSpPr bwMode="auto">
            <a:xfrm>
              <a:off x="2833828" y="1833265"/>
              <a:ext cx="152389" cy="762000"/>
              <a:chOff x="2833828" y="1833265"/>
              <a:chExt cx="152389" cy="762000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2842177" y="2138065"/>
                <a:ext cx="138102" cy="452438"/>
              </a:xfrm>
              <a:prstGeom prst="rect">
                <a:avLst/>
              </a:prstGeom>
              <a:solidFill>
                <a:srgbClr val="17365D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33828" y="1833265"/>
                <a:ext cx="152389" cy="762000"/>
              </a:xfrm>
              <a:prstGeom prst="rect">
                <a:avLst/>
              </a:prstGeom>
              <a:noFill/>
              <a:ln w="25400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  <a:cs typeface="+mn-cs"/>
                </a:endParaRPr>
              </a:p>
            </p:txBody>
          </p:sp>
        </p:grpSp>
        <p:sp>
          <p:nvSpPr>
            <p:cNvPr id="103" name="TextBox 30"/>
            <p:cNvSpPr txBox="1">
              <a:spLocks noChangeArrowheads="1"/>
            </p:cNvSpPr>
            <p:nvPr/>
          </p:nvSpPr>
          <p:spPr bwMode="auto">
            <a:xfrm>
              <a:off x="3048000" y="1905000"/>
              <a:ext cx="133232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  <a:cs typeface="+mn-cs"/>
                </a:rPr>
                <a:t>V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  <a:cs typeface="+mn-cs"/>
                </a:rPr>
                <a:t>DD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  <a:cs typeface="+mn-cs"/>
                </a:rPr>
                <a:t>/2 + </a:t>
              </a:r>
              <a:r>
                <a:rPr kumimoji="0" lang="el-GR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  <a:cs typeface="+mn-cs"/>
                </a:rPr>
                <a:t>δ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</p:grpSp>
      <p:grpSp>
        <p:nvGrpSpPr>
          <p:cNvPr id="106" name="Group 33"/>
          <p:cNvGrpSpPr>
            <a:grpSpLocks/>
          </p:cNvGrpSpPr>
          <p:nvPr/>
        </p:nvGrpSpPr>
        <p:grpSpPr bwMode="auto">
          <a:xfrm>
            <a:off x="5486403" y="5634918"/>
            <a:ext cx="530257" cy="842082"/>
            <a:chOff x="7315200" y="2514600"/>
            <a:chExt cx="530065" cy="843373"/>
          </a:xfrm>
        </p:grpSpPr>
        <p:sp>
          <p:nvSpPr>
            <p:cNvPr id="107" name="Rectangle 106"/>
            <p:cNvSpPr/>
            <p:nvPr/>
          </p:nvSpPr>
          <p:spPr>
            <a:xfrm>
              <a:off x="7315200" y="2514600"/>
              <a:ext cx="152345" cy="76157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262626">
                  <a:lumMod val="90000"/>
                  <a:lumOff val="1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endParaRPr>
            </a:p>
          </p:txBody>
        </p:sp>
        <p:sp>
          <p:nvSpPr>
            <p:cNvPr id="108" name="TextBox 35"/>
            <p:cNvSpPr txBox="1">
              <a:spLocks noChangeArrowheads="1"/>
            </p:cNvSpPr>
            <p:nvPr/>
          </p:nvSpPr>
          <p:spPr bwMode="auto">
            <a:xfrm>
              <a:off x="7489206" y="2895600"/>
              <a:ext cx="356059" cy="462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ヒラギノ角ゴ ProN W6"/>
                  <a:cs typeface="Arial" pitchFamily="34" charset="0"/>
                </a:rPr>
                <a:t>0</a:t>
              </a:r>
            </a:p>
          </p:txBody>
        </p:sp>
      </p:grpSp>
      <p:grpSp>
        <p:nvGrpSpPr>
          <p:cNvPr id="109" name="Group 36"/>
          <p:cNvGrpSpPr>
            <a:grpSpLocks/>
          </p:cNvGrpSpPr>
          <p:nvPr/>
        </p:nvGrpSpPr>
        <p:grpSpPr bwMode="auto">
          <a:xfrm>
            <a:off x="5486400" y="1519238"/>
            <a:ext cx="821880" cy="766762"/>
            <a:chOff x="3657600" y="2510135"/>
            <a:chExt cx="822165" cy="766465"/>
          </a:xfrm>
        </p:grpSpPr>
        <p:sp>
          <p:nvSpPr>
            <p:cNvPr id="110" name="Rectangle 109"/>
            <p:cNvSpPr/>
            <p:nvPr/>
          </p:nvSpPr>
          <p:spPr>
            <a:xfrm>
              <a:off x="3657600" y="2514895"/>
              <a:ext cx="152453" cy="761705"/>
            </a:xfrm>
            <a:prstGeom prst="rect">
              <a:avLst/>
            </a:prstGeom>
            <a:solidFill>
              <a:srgbClr val="17365D">
                <a:lumMod val="60000"/>
                <a:lumOff val="40000"/>
              </a:srgbClr>
            </a:solidFill>
            <a:ln w="25400" cap="flat" cmpd="sng" algn="ctr">
              <a:solidFill>
                <a:srgbClr val="262626">
                  <a:lumMod val="90000"/>
                  <a:lumOff val="1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endParaRPr>
            </a:p>
          </p:txBody>
        </p:sp>
        <p:sp>
          <p:nvSpPr>
            <p:cNvPr id="111" name="TextBox 38"/>
            <p:cNvSpPr txBox="1">
              <a:spLocks noChangeArrowheads="1"/>
            </p:cNvSpPr>
            <p:nvPr/>
          </p:nvSpPr>
          <p:spPr bwMode="auto">
            <a:xfrm>
              <a:off x="3831606" y="2510135"/>
              <a:ext cx="648159" cy="461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  <a:cs typeface="+mn-cs"/>
                </a:rPr>
                <a:t>V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  <a:cs typeface="+mn-cs"/>
                </a:rPr>
                <a:t>DD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</p:grpSp>
      <p:grpSp>
        <p:nvGrpSpPr>
          <p:cNvPr id="112" name="Group 39"/>
          <p:cNvGrpSpPr>
            <a:grpSpLocks/>
          </p:cNvGrpSpPr>
          <p:nvPr/>
        </p:nvGrpSpPr>
        <p:grpSpPr bwMode="auto">
          <a:xfrm>
            <a:off x="2819400" y="1292225"/>
            <a:ext cx="914400" cy="765175"/>
            <a:chOff x="2895600" y="2510135"/>
            <a:chExt cx="914400" cy="766465"/>
          </a:xfrm>
        </p:grpSpPr>
        <p:sp>
          <p:nvSpPr>
            <p:cNvPr id="113" name="Rectangle 112"/>
            <p:cNvSpPr/>
            <p:nvPr/>
          </p:nvSpPr>
          <p:spPr>
            <a:xfrm>
              <a:off x="3657600" y="2514906"/>
              <a:ext cx="152400" cy="761694"/>
            </a:xfrm>
            <a:prstGeom prst="rect">
              <a:avLst/>
            </a:prstGeom>
            <a:solidFill>
              <a:srgbClr val="17365D">
                <a:lumMod val="60000"/>
                <a:lumOff val="40000"/>
              </a:srgbClr>
            </a:solidFill>
            <a:ln w="25400" cap="flat" cmpd="sng" algn="ctr">
              <a:solidFill>
                <a:srgbClr val="262626">
                  <a:lumMod val="90000"/>
                  <a:lumOff val="1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endParaRPr>
            </a:p>
          </p:txBody>
        </p:sp>
        <p:sp>
          <p:nvSpPr>
            <p:cNvPr id="114" name="TextBox 41"/>
            <p:cNvSpPr txBox="1">
              <a:spLocks noChangeArrowheads="1"/>
            </p:cNvSpPr>
            <p:nvPr/>
          </p:nvSpPr>
          <p:spPr bwMode="auto">
            <a:xfrm>
              <a:off x="2895600" y="2510135"/>
              <a:ext cx="647934" cy="46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  <a:cs typeface="+mn-cs"/>
                </a:rPr>
                <a:t>V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  <a:cs typeface="+mn-cs"/>
                </a:rPr>
                <a:t>DD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</p:grpSp>
      <p:grpSp>
        <p:nvGrpSpPr>
          <p:cNvPr id="115" name="Group 42"/>
          <p:cNvGrpSpPr>
            <a:grpSpLocks/>
          </p:cNvGrpSpPr>
          <p:nvPr/>
        </p:nvGrpSpPr>
        <p:grpSpPr bwMode="auto">
          <a:xfrm>
            <a:off x="2036763" y="1270000"/>
            <a:ext cx="1697037" cy="762000"/>
            <a:chOff x="1289075" y="1833265"/>
            <a:chExt cx="1697153" cy="762000"/>
          </a:xfrm>
        </p:grpSpPr>
        <p:grpSp>
          <p:nvGrpSpPr>
            <p:cNvPr id="116" name="Group 45"/>
            <p:cNvGrpSpPr>
              <a:grpSpLocks/>
            </p:cNvGrpSpPr>
            <p:nvPr/>
          </p:nvGrpSpPr>
          <p:grpSpPr bwMode="auto">
            <a:xfrm>
              <a:off x="2833818" y="1833265"/>
              <a:ext cx="152410" cy="762000"/>
              <a:chOff x="2833818" y="1833265"/>
              <a:chExt cx="152410" cy="762000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2833818" y="1833265"/>
                <a:ext cx="152410" cy="7620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  <a:cs typeface="+mn-cs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848107" y="2138065"/>
                <a:ext cx="127008" cy="452438"/>
              </a:xfrm>
              <a:prstGeom prst="rect">
                <a:avLst/>
              </a:prstGeom>
              <a:solidFill>
                <a:srgbClr val="17365D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  <a:cs typeface="+mn-cs"/>
                </a:endParaRPr>
              </a:p>
            </p:txBody>
          </p:sp>
        </p:grpSp>
        <p:sp>
          <p:nvSpPr>
            <p:cNvPr id="117" name="TextBox 44"/>
            <p:cNvSpPr txBox="1">
              <a:spLocks noChangeArrowheads="1"/>
            </p:cNvSpPr>
            <p:nvPr/>
          </p:nvSpPr>
          <p:spPr bwMode="auto">
            <a:xfrm>
              <a:off x="1289075" y="1857213"/>
              <a:ext cx="133250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  <a:cs typeface="+mn-cs"/>
                </a:rPr>
                <a:t>V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  <a:cs typeface="+mn-cs"/>
                </a:rPr>
                <a:t>DD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  <a:cs typeface="+mn-cs"/>
                </a:rPr>
                <a:t>/2 + </a:t>
              </a:r>
              <a:r>
                <a:rPr kumimoji="0" lang="el-GR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  <a:cs typeface="+mn-cs"/>
                </a:rPr>
                <a:t>δ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endParaRPr>
            </a:p>
          </p:txBody>
        </p:sp>
      </p:grpSp>
      <p:grpSp>
        <p:nvGrpSpPr>
          <p:cNvPr id="120" name="Group 47"/>
          <p:cNvGrpSpPr>
            <a:grpSpLocks/>
          </p:cNvGrpSpPr>
          <p:nvPr/>
        </p:nvGrpSpPr>
        <p:grpSpPr bwMode="auto">
          <a:xfrm>
            <a:off x="4165600" y="1881188"/>
            <a:ext cx="2362200" cy="4244975"/>
            <a:chOff x="1371600" y="1371600"/>
            <a:chExt cx="2362200" cy="4245429"/>
          </a:xfrm>
          <a:solidFill>
            <a:sysClr val="window" lastClr="FFFFFF">
              <a:lumMod val="75000"/>
            </a:sysClr>
          </a:solidFill>
        </p:grpSpPr>
        <p:sp>
          <p:nvSpPr>
            <p:cNvPr id="121" name="Isosceles Triangle 120"/>
            <p:cNvSpPr/>
            <p:nvPr/>
          </p:nvSpPr>
          <p:spPr>
            <a:xfrm rot="10800000">
              <a:off x="2971800" y="3657844"/>
              <a:ext cx="762000" cy="762081"/>
            </a:xfrm>
            <a:prstGeom prst="triangle">
              <a:avLst/>
            </a:prstGeom>
            <a:grpFill/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endParaRPr>
            </a:p>
          </p:txBody>
        </p:sp>
        <p:sp>
          <p:nvSpPr>
            <p:cNvPr id="122" name="Isosceles Triangle 121"/>
            <p:cNvSpPr/>
            <p:nvPr/>
          </p:nvSpPr>
          <p:spPr>
            <a:xfrm>
              <a:off x="1371600" y="3657844"/>
              <a:ext cx="762000" cy="762081"/>
            </a:xfrm>
            <a:prstGeom prst="triangle">
              <a:avLst/>
            </a:prstGeom>
            <a:grpFill/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endParaRPr>
            </a:p>
          </p:txBody>
        </p:sp>
        <p:cxnSp>
          <p:nvCxnSpPr>
            <p:cNvPr id="123" name="Elbow Connector 122"/>
            <p:cNvCxnSpPr>
              <a:stCxn id="121" idx="0"/>
              <a:endCxn id="122" idx="3"/>
            </p:cNvCxnSpPr>
            <p:nvPr/>
          </p:nvCxnSpPr>
          <p:spPr>
            <a:xfrm rot="5400000">
              <a:off x="2553494" y="3619032"/>
              <a:ext cx="1588" cy="1600200"/>
            </a:xfrm>
            <a:prstGeom prst="bentConnector3">
              <a:avLst>
                <a:gd name="adj1" fmla="val 33302907"/>
              </a:avLst>
            </a:prstGeom>
            <a:grpFill/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</p:cxnSp>
        <p:cxnSp>
          <p:nvCxnSpPr>
            <p:cNvPr id="124" name="Elbow Connector 123"/>
            <p:cNvCxnSpPr>
              <a:stCxn id="122" idx="0"/>
              <a:endCxn id="121" idx="3"/>
            </p:cNvCxnSpPr>
            <p:nvPr/>
          </p:nvCxnSpPr>
          <p:spPr>
            <a:xfrm rot="5400000" flipH="1" flipV="1">
              <a:off x="2553494" y="2856950"/>
              <a:ext cx="1588" cy="1600200"/>
            </a:xfrm>
            <a:prstGeom prst="bentConnector3">
              <a:avLst>
                <a:gd name="adj1" fmla="val 32873247"/>
              </a:avLst>
            </a:prstGeom>
            <a:grpFill/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</p:cxnSp>
        <p:sp>
          <p:nvSpPr>
            <p:cNvPr id="125" name="Oval 124"/>
            <p:cNvSpPr/>
            <p:nvPr/>
          </p:nvSpPr>
          <p:spPr>
            <a:xfrm rot="10800000">
              <a:off x="3276600" y="4343718"/>
              <a:ext cx="152400" cy="152416"/>
            </a:xfrm>
            <a:prstGeom prst="ellipse">
              <a:avLst/>
            </a:prstGeom>
            <a:grpFill/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1676400" y="3581636"/>
              <a:ext cx="152400" cy="152416"/>
            </a:xfrm>
            <a:prstGeom prst="ellipse">
              <a:avLst/>
            </a:prstGeom>
            <a:grpFill/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endParaRPr>
            </a:p>
          </p:txBody>
        </p: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1638206" y="2247994"/>
              <a:ext cx="1752787" cy="0"/>
            </a:xfrm>
            <a:prstGeom prst="line">
              <a:avLst/>
            </a:prstGeom>
            <a:grpFill/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2182777" y="5285207"/>
              <a:ext cx="663646" cy="0"/>
            </a:xfrm>
            <a:prstGeom prst="line">
              <a:avLst/>
            </a:prstGeom>
            <a:grpFill/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</p:cxnSp>
      </p:grpSp>
      <p:sp>
        <p:nvSpPr>
          <p:cNvPr id="129" name="TextBox 128"/>
          <p:cNvSpPr txBox="1"/>
          <p:nvPr/>
        </p:nvSpPr>
        <p:spPr>
          <a:xfrm>
            <a:off x="2860598" y="5549900"/>
            <a:ext cx="218130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rPr>
              <a:t>Sense Amplifier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rPr>
              <a:t>(Row Buffer)</a:t>
            </a:r>
          </a:p>
        </p:txBody>
      </p:sp>
      <p:grpSp>
        <p:nvGrpSpPr>
          <p:cNvPr id="130" name="Group 61"/>
          <p:cNvGrpSpPr>
            <a:grpSpLocks/>
          </p:cNvGrpSpPr>
          <p:nvPr/>
        </p:nvGrpSpPr>
        <p:grpSpPr bwMode="auto">
          <a:xfrm>
            <a:off x="6016660" y="1750070"/>
            <a:ext cx="2724115" cy="4496098"/>
            <a:chOff x="-133867" y="1868815"/>
            <a:chExt cx="2724667" cy="4496773"/>
          </a:xfrm>
        </p:grpSpPr>
        <p:sp>
          <p:nvSpPr>
            <p:cNvPr id="131" name="TextBox 130"/>
            <p:cNvSpPr txBox="1"/>
            <p:nvPr/>
          </p:nvSpPr>
          <p:spPr>
            <a:xfrm>
              <a:off x="685414" y="3589279"/>
              <a:ext cx="1905386" cy="8303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Myriad Pro Bold Cond"/>
                  <a:ea typeface="ヒラギノ角ゴ ProN W6"/>
                  <a:cs typeface="+mn-cs"/>
                </a:rPr>
                <a:t>Amplify the difference</a:t>
              </a:r>
            </a:p>
          </p:txBody>
        </p:sp>
        <p:cxnSp>
          <p:nvCxnSpPr>
            <p:cNvPr id="132" name="Shape 56"/>
            <p:cNvCxnSpPr>
              <a:stCxn id="108" idx="3"/>
              <a:endCxn id="131" idx="2"/>
            </p:cNvCxnSpPr>
            <p:nvPr/>
          </p:nvCxnSpPr>
          <p:spPr>
            <a:xfrm flipV="1">
              <a:off x="-133867" y="4419666"/>
              <a:ext cx="1771974" cy="1945922"/>
            </a:xfrm>
            <a:prstGeom prst="curvedConnector2">
              <a:avLst/>
            </a:prstGeom>
            <a:noFill/>
            <a:ln w="19050" cap="flat" cmpd="sng" algn="ctr">
              <a:solidFill>
                <a:srgbClr val="262626">
                  <a:lumMod val="90000"/>
                  <a:lumOff val="10000"/>
                </a:srgbClr>
              </a:solidFill>
              <a:prstDash val="solid"/>
              <a:headEnd type="stealth" w="lg" len="lg"/>
              <a:tailEnd type="none" w="lg" len="lg"/>
            </a:ln>
            <a:effectLst/>
          </p:spPr>
        </p:cxnSp>
        <p:cxnSp>
          <p:nvCxnSpPr>
            <p:cNvPr id="133" name="Shape 57"/>
            <p:cNvCxnSpPr>
              <a:stCxn id="131" idx="0"/>
              <a:endCxn id="111" idx="3"/>
            </p:cNvCxnSpPr>
            <p:nvPr/>
          </p:nvCxnSpPr>
          <p:spPr>
            <a:xfrm rot="16200000" flipV="1">
              <a:off x="37729" y="1988899"/>
              <a:ext cx="1720463" cy="1480295"/>
            </a:xfrm>
            <a:prstGeom prst="curvedConnector2">
              <a:avLst/>
            </a:prstGeom>
            <a:noFill/>
            <a:ln w="19050" cap="flat" cmpd="sng" algn="ctr">
              <a:solidFill>
                <a:srgbClr val="262626">
                  <a:lumMod val="90000"/>
                  <a:lumOff val="10000"/>
                </a:srgbClr>
              </a:solidFill>
              <a:prstDash val="solid"/>
              <a:headEnd type="none"/>
              <a:tailEnd type="stealth" w="lg" len="lg"/>
            </a:ln>
            <a:effectLst/>
          </p:spPr>
        </p:cxnSp>
      </p:grpSp>
      <p:sp>
        <p:nvSpPr>
          <p:cNvPr id="134" name="Oval 133"/>
          <p:cNvSpPr/>
          <p:nvPr/>
        </p:nvSpPr>
        <p:spPr>
          <a:xfrm>
            <a:off x="4479925" y="2360611"/>
            <a:ext cx="76200" cy="76200"/>
          </a:xfrm>
          <a:prstGeom prst="ellipse">
            <a:avLst/>
          </a:prstGeom>
          <a:solidFill>
            <a:srgbClr val="262626"/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3886200" y="2365374"/>
            <a:ext cx="76200" cy="76200"/>
          </a:xfrm>
          <a:prstGeom prst="ellipse">
            <a:avLst/>
          </a:prstGeom>
          <a:solidFill>
            <a:srgbClr val="262626"/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3052763" y="2900363"/>
            <a:ext cx="314325" cy="679450"/>
          </a:xfrm>
          <a:prstGeom prst="rect">
            <a:avLst/>
          </a:prstGeom>
          <a:solidFill>
            <a:srgbClr val="262626">
              <a:lumMod val="50000"/>
              <a:lumOff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grpSp>
        <p:nvGrpSpPr>
          <p:cNvPr id="137" name="Group 18"/>
          <p:cNvGrpSpPr>
            <a:grpSpLocks/>
          </p:cNvGrpSpPr>
          <p:nvPr/>
        </p:nvGrpSpPr>
        <p:grpSpPr bwMode="auto">
          <a:xfrm>
            <a:off x="2361817" y="2901950"/>
            <a:ext cx="1572008" cy="679450"/>
            <a:chOff x="1526615" y="2286000"/>
            <a:chExt cx="1902385" cy="762000"/>
          </a:xfrm>
        </p:grpSpPr>
        <p:grpSp>
          <p:nvGrpSpPr>
            <p:cNvPr id="138" name="Group 34"/>
            <p:cNvGrpSpPr>
              <a:grpSpLocks/>
            </p:cNvGrpSpPr>
            <p:nvPr/>
          </p:nvGrpSpPr>
          <p:grpSpPr bwMode="auto">
            <a:xfrm>
              <a:off x="1922742" y="2286000"/>
              <a:ext cx="1506258" cy="762000"/>
              <a:chOff x="1922742" y="2667000"/>
              <a:chExt cx="1506258" cy="762000"/>
            </a:xfrm>
          </p:grpSpPr>
          <p:cxnSp>
            <p:nvCxnSpPr>
              <p:cNvPr id="140" name="Straight Connector 139"/>
              <p:cNvCxnSpPr/>
              <p:nvPr/>
            </p:nvCxnSpPr>
            <p:spPr>
              <a:xfrm rot="5400000">
                <a:off x="1981772" y="3048000"/>
                <a:ext cx="7620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1" name="Straight Connector 140"/>
              <p:cNvCxnSpPr/>
              <p:nvPr/>
            </p:nvCxnSpPr>
            <p:spPr>
              <a:xfrm rot="5400000">
                <a:off x="2362156" y="3048000"/>
                <a:ext cx="7620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2743156" y="3048000"/>
                <a:ext cx="685844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3" name="Shape 24"/>
              <p:cNvCxnSpPr>
                <a:endCxn id="139" idx="3"/>
              </p:cNvCxnSpPr>
              <p:nvPr/>
            </p:nvCxnSpPr>
            <p:spPr>
              <a:xfrm rot="10800000" flipV="1">
                <a:off x="1922742" y="3048000"/>
                <a:ext cx="440032" cy="2777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333333"/>
                </a:solidFill>
                <a:prstDash val="solid"/>
                <a:tailEnd type="stealth" w="lg" len="lg"/>
              </a:ln>
              <a:effectLst/>
            </p:spPr>
          </p:cxnSp>
        </p:grpSp>
        <p:sp>
          <p:nvSpPr>
            <p:cNvPr id="139" name="TextBox 81"/>
            <p:cNvSpPr txBox="1">
              <a:spLocks noChangeArrowheads="1"/>
            </p:cNvSpPr>
            <p:nvPr/>
          </p:nvSpPr>
          <p:spPr bwMode="auto">
            <a:xfrm>
              <a:off x="1526615" y="2445416"/>
              <a:ext cx="396127" cy="448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ヒラギノ角ゴ ProN W6"/>
                  <a:cs typeface="Arial" pitchFamily="34" charset="0"/>
                </a:rPr>
                <a:t>0</a:t>
              </a:r>
            </a:p>
          </p:txBody>
        </p:sp>
      </p:grpSp>
      <p:cxnSp>
        <p:nvCxnSpPr>
          <p:cNvPr id="144" name="Straight Connector 143"/>
          <p:cNvCxnSpPr/>
          <p:nvPr/>
        </p:nvCxnSpPr>
        <p:spPr>
          <a:xfrm>
            <a:off x="4479925" y="3249613"/>
            <a:ext cx="827088" cy="0"/>
          </a:xfrm>
          <a:prstGeom prst="line">
            <a:avLst/>
          </a:prstGeom>
          <a:noFill/>
          <a:ln w="28575" cap="flat" cmpd="sng" algn="ctr">
            <a:solidFill>
              <a:srgbClr val="262626">
                <a:lumMod val="90000"/>
                <a:lumOff val="10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45" name="Straight Arrow Connector 144"/>
          <p:cNvCxnSpPr/>
          <p:nvPr/>
        </p:nvCxnSpPr>
        <p:spPr>
          <a:xfrm flipV="1">
            <a:off x="3937000" y="2944813"/>
            <a:ext cx="457200" cy="3048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cxnSp>
      <p:cxnSp>
        <p:nvCxnSpPr>
          <p:cNvPr id="146" name="Straight Arrow Connector 145"/>
          <p:cNvCxnSpPr/>
          <p:nvPr/>
        </p:nvCxnSpPr>
        <p:spPr>
          <a:xfrm>
            <a:off x="3937000" y="3236913"/>
            <a:ext cx="533400" cy="158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cxnSp>
      <p:sp>
        <p:nvSpPr>
          <p:cNvPr id="147" name="Oval 146"/>
          <p:cNvSpPr/>
          <p:nvPr/>
        </p:nvSpPr>
        <p:spPr>
          <a:xfrm>
            <a:off x="4475163" y="3208338"/>
            <a:ext cx="76200" cy="76200"/>
          </a:xfrm>
          <a:prstGeom prst="ellipse">
            <a:avLst/>
          </a:prstGeom>
          <a:solidFill>
            <a:srgbClr val="262626"/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3881438" y="3211513"/>
            <a:ext cx="76200" cy="76200"/>
          </a:xfrm>
          <a:prstGeom prst="ellipse">
            <a:avLst/>
          </a:prstGeom>
          <a:solidFill>
            <a:srgbClr val="262626"/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grpSp>
        <p:nvGrpSpPr>
          <p:cNvPr id="149" name="Group 91"/>
          <p:cNvGrpSpPr>
            <a:grpSpLocks/>
          </p:cNvGrpSpPr>
          <p:nvPr/>
        </p:nvGrpSpPr>
        <p:grpSpPr bwMode="auto">
          <a:xfrm>
            <a:off x="457200" y="3579814"/>
            <a:ext cx="2752726" cy="1641475"/>
            <a:chOff x="457203" y="3122335"/>
            <a:chExt cx="2752317" cy="1641772"/>
          </a:xfrm>
        </p:grpSpPr>
        <p:sp>
          <p:nvSpPr>
            <p:cNvPr id="150" name="TextBox 92"/>
            <p:cNvSpPr txBox="1">
              <a:spLocks noChangeArrowheads="1"/>
            </p:cNvSpPr>
            <p:nvPr/>
          </p:nvSpPr>
          <p:spPr bwMode="auto">
            <a:xfrm>
              <a:off x="457203" y="3810000"/>
              <a:ext cx="1911531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  <a:cs typeface="+mn-cs"/>
                </a:rPr>
                <a:t>Data gets copied</a:t>
              </a:r>
            </a:p>
          </p:txBody>
        </p:sp>
        <p:cxnSp>
          <p:nvCxnSpPr>
            <p:cNvPr id="151" name="Shape 75"/>
            <p:cNvCxnSpPr>
              <a:stCxn id="150" idx="3"/>
              <a:endCxn id="136" idx="2"/>
            </p:cNvCxnSpPr>
            <p:nvPr/>
          </p:nvCxnSpPr>
          <p:spPr>
            <a:xfrm flipV="1">
              <a:off x="2368734" y="3122335"/>
              <a:ext cx="840786" cy="1164719"/>
            </a:xfrm>
            <a:prstGeom prst="curvedConnector2">
              <a:avLst/>
            </a:prstGeom>
            <a:noFill/>
            <a:ln w="19050" cap="flat" cmpd="sng" algn="ctr">
              <a:solidFill>
                <a:srgbClr val="262626">
                  <a:lumMod val="90000"/>
                  <a:lumOff val="10000"/>
                </a:srgbClr>
              </a:solidFill>
              <a:prstDash val="solid"/>
              <a:headEnd type="none"/>
              <a:tailEnd type="stealth" w="lg" len="lg"/>
            </a:ln>
            <a:effectLst/>
          </p:spPr>
        </p:cxnSp>
      </p:grpSp>
      <p:sp>
        <p:nvSpPr>
          <p:cNvPr id="152" name="TextBox 78"/>
          <p:cNvSpPr txBox="1">
            <a:spLocks noChangeArrowheads="1"/>
          </p:cNvSpPr>
          <p:nvPr/>
        </p:nvSpPr>
        <p:spPr bwMode="auto">
          <a:xfrm>
            <a:off x="1525741" y="2134255"/>
            <a:ext cx="6078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rPr>
              <a:t>src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 Bold Cond"/>
              <a:ea typeface="ヒラギノ角ゴ ProN W6"/>
              <a:cs typeface="+mn-cs"/>
            </a:endParaRPr>
          </a:p>
        </p:txBody>
      </p:sp>
      <p:sp>
        <p:nvSpPr>
          <p:cNvPr id="153" name="TextBox 79"/>
          <p:cNvSpPr txBox="1">
            <a:spLocks noChangeArrowheads="1"/>
          </p:cNvSpPr>
          <p:nvPr/>
        </p:nvSpPr>
        <p:spPr bwMode="auto">
          <a:xfrm>
            <a:off x="1525741" y="2972455"/>
            <a:ext cx="6479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rPr>
              <a:t>dst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 Bold Cond"/>
              <a:ea typeface="ヒラギノ角ゴ ProN W6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84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9" grpId="1" animBg="1"/>
      <p:bldP spid="80" grpId="0" animBg="1"/>
      <p:bldP spid="80" grpId="1" animBg="1"/>
      <p:bldP spid="1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Operation: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03" name="Group 202"/>
          <p:cNvGrpSpPr/>
          <p:nvPr/>
        </p:nvGrpSpPr>
        <p:grpSpPr>
          <a:xfrm>
            <a:off x="4209756" y="1403684"/>
            <a:ext cx="4019844" cy="4584032"/>
            <a:chOff x="3657600" y="1371600"/>
            <a:chExt cx="4343400" cy="4953000"/>
          </a:xfrm>
        </p:grpSpPr>
        <p:grpSp>
          <p:nvGrpSpPr>
            <p:cNvPr id="3" name="Group 222"/>
            <p:cNvGrpSpPr/>
            <p:nvPr/>
          </p:nvGrpSpPr>
          <p:grpSpPr>
            <a:xfrm>
              <a:off x="4816288" y="1447800"/>
              <a:ext cx="3184712" cy="4419600"/>
              <a:chOff x="4816288" y="1447800"/>
              <a:chExt cx="3184712" cy="44196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5011270" y="4242547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5011270" y="4502524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5011270" y="4762500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011270" y="5022476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5011270" y="2357718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11270" y="1837765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011270" y="2097741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11270" y="2617694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170"/>
              <p:cNvGrpSpPr/>
              <p:nvPr/>
            </p:nvGrpSpPr>
            <p:grpSpPr>
              <a:xfrm>
                <a:off x="5401235" y="1447800"/>
                <a:ext cx="2339788" cy="3769659"/>
                <a:chOff x="1143000" y="1676400"/>
                <a:chExt cx="2743200" cy="4191000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 rot="5400000">
                  <a:off x="-9525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>
                  <a:off x="-6477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5400000">
                  <a:off x="-3429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5400000">
                  <a:off x="-381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5400000">
                  <a:off x="2667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5400000">
                  <a:off x="5715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5400000">
                  <a:off x="8763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5400000">
                  <a:off x="11811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14859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5400000">
                  <a:off x="17907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Oval 28"/>
              <p:cNvSpPr/>
              <p:nvPr/>
            </p:nvSpPr>
            <p:spPr>
              <a:xfrm>
                <a:off x="5271247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271247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271247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531223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531223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531223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91200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791200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791200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051176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051176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051176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6311153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6311153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6311153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571129" y="411255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571129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6571129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571129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831106" y="411255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31106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831106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831106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091082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7091082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7091082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7351059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7351059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7351059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7611035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7611035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7611035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78"/>
              <p:cNvGrpSpPr/>
              <p:nvPr/>
            </p:nvGrpSpPr>
            <p:grpSpPr>
              <a:xfrm>
                <a:off x="5271247" y="5217459"/>
                <a:ext cx="2599765" cy="649941"/>
                <a:chOff x="2362200" y="3657600"/>
                <a:chExt cx="3048000" cy="762000"/>
              </a:xfrm>
            </p:grpSpPr>
            <p:sp>
              <p:nvSpPr>
                <p:cNvPr id="80" name="Oval 79"/>
                <p:cNvSpPr/>
                <p:nvPr/>
              </p:nvSpPr>
              <p:spPr>
                <a:xfrm>
                  <a:off x="23622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26670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29718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32766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35814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38862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41910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44958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48006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51054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90" name="Rectangle 89"/>
              <p:cNvSpPr/>
              <p:nvPr/>
            </p:nvSpPr>
            <p:spPr>
              <a:xfrm>
                <a:off x="4816288" y="3982571"/>
                <a:ext cx="324971" cy="136487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600" dirty="0"/>
                  <a:t>Row Decoder</a:t>
                </a:r>
              </a:p>
            </p:txBody>
          </p:sp>
          <p:grpSp>
            <p:nvGrpSpPr>
              <p:cNvPr id="8" name="Group 90"/>
              <p:cNvGrpSpPr/>
              <p:nvPr/>
            </p:nvGrpSpPr>
            <p:grpSpPr>
              <a:xfrm>
                <a:off x="5271247" y="4112559"/>
                <a:ext cx="2599765" cy="259976"/>
                <a:chOff x="2362200" y="5867400"/>
                <a:chExt cx="3048000" cy="304800"/>
              </a:xfrm>
            </p:grpSpPr>
            <p:sp>
              <p:nvSpPr>
                <p:cNvPr id="92" name="Oval 91"/>
                <p:cNvSpPr/>
                <p:nvPr/>
              </p:nvSpPr>
              <p:spPr>
                <a:xfrm>
                  <a:off x="23622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26670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29718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32766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35814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44958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48006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51054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0" name="Oval 99"/>
              <p:cNvSpPr/>
              <p:nvPr/>
            </p:nvSpPr>
            <p:spPr>
              <a:xfrm>
                <a:off x="5271247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5271247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5271247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5271247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5531223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5531223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5531223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0</a:t>
                </a: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5531223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5791200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5791200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5791200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0</a:t>
                </a: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5791200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6051176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6051176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6051176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6051176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6311153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6311153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6311153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6311153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6571129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6571129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6571129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6571129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6831106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6831106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6831106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6831106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7091082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7091082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7091082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0</a:t>
                </a: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7091082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7351059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7351059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7351059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0</a:t>
                </a:r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7351059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7611035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7611035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7611035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7611035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39"/>
              <p:cNvGrpSpPr/>
              <p:nvPr/>
            </p:nvGrpSpPr>
            <p:grpSpPr>
              <a:xfrm>
                <a:off x="5271247" y="2227729"/>
                <a:ext cx="2599765" cy="259976"/>
                <a:chOff x="2362200" y="5867400"/>
                <a:chExt cx="3048000" cy="304800"/>
              </a:xfrm>
            </p:grpSpPr>
            <p:sp>
              <p:nvSpPr>
                <p:cNvPr id="141" name="Oval 140"/>
                <p:cNvSpPr/>
                <p:nvPr/>
              </p:nvSpPr>
              <p:spPr>
                <a:xfrm>
                  <a:off x="23622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2" name="Oval 141"/>
                <p:cNvSpPr/>
                <p:nvPr/>
              </p:nvSpPr>
              <p:spPr>
                <a:xfrm>
                  <a:off x="26670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3" name="Oval 142"/>
                <p:cNvSpPr/>
                <p:nvPr/>
              </p:nvSpPr>
              <p:spPr>
                <a:xfrm>
                  <a:off x="29718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32766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35814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6" name="Oval 145"/>
                <p:cNvSpPr/>
                <p:nvPr/>
              </p:nvSpPr>
              <p:spPr>
                <a:xfrm>
                  <a:off x="44958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48006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>
                  <a:off x="51054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7" name="Group 159"/>
              <p:cNvGrpSpPr/>
              <p:nvPr/>
            </p:nvGrpSpPr>
            <p:grpSpPr>
              <a:xfrm>
                <a:off x="5271247" y="2812676"/>
                <a:ext cx="2599765" cy="649941"/>
                <a:chOff x="2362200" y="3657600"/>
                <a:chExt cx="3048000" cy="762000"/>
              </a:xfrm>
            </p:grpSpPr>
            <p:sp>
              <p:nvSpPr>
                <p:cNvPr id="161" name="Oval 160"/>
                <p:cNvSpPr/>
                <p:nvPr/>
              </p:nvSpPr>
              <p:spPr>
                <a:xfrm>
                  <a:off x="23622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2" name="Oval 161"/>
                <p:cNvSpPr/>
                <p:nvPr/>
              </p:nvSpPr>
              <p:spPr>
                <a:xfrm>
                  <a:off x="26670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3" name="Oval 162"/>
                <p:cNvSpPr/>
                <p:nvPr/>
              </p:nvSpPr>
              <p:spPr>
                <a:xfrm>
                  <a:off x="29718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4" name="Oval 163"/>
                <p:cNvSpPr/>
                <p:nvPr/>
              </p:nvSpPr>
              <p:spPr>
                <a:xfrm>
                  <a:off x="32766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5" name="Oval 164"/>
                <p:cNvSpPr/>
                <p:nvPr/>
              </p:nvSpPr>
              <p:spPr>
                <a:xfrm>
                  <a:off x="35814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6" name="Oval 165"/>
                <p:cNvSpPr/>
                <p:nvPr/>
              </p:nvSpPr>
              <p:spPr>
                <a:xfrm>
                  <a:off x="38862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7" name="Oval 166"/>
                <p:cNvSpPr/>
                <p:nvPr/>
              </p:nvSpPr>
              <p:spPr>
                <a:xfrm>
                  <a:off x="41910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8" name="Oval 167"/>
                <p:cNvSpPr/>
                <p:nvPr/>
              </p:nvSpPr>
              <p:spPr>
                <a:xfrm>
                  <a:off x="44958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9" name="Oval 168"/>
                <p:cNvSpPr/>
                <p:nvPr/>
              </p:nvSpPr>
              <p:spPr>
                <a:xfrm>
                  <a:off x="48006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0" name="Oval 169"/>
                <p:cNvSpPr/>
                <p:nvPr/>
              </p:nvSpPr>
              <p:spPr>
                <a:xfrm>
                  <a:off x="51054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72" name="Rectangle 171"/>
              <p:cNvSpPr/>
              <p:nvPr/>
            </p:nvSpPr>
            <p:spPr>
              <a:xfrm>
                <a:off x="4816288" y="1577788"/>
                <a:ext cx="324971" cy="136487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600" dirty="0"/>
                  <a:t>Row Decoder</a:t>
                </a:r>
              </a:p>
            </p:txBody>
          </p:sp>
          <p:grpSp>
            <p:nvGrpSpPr>
              <p:cNvPr id="28" name="Group 221"/>
              <p:cNvGrpSpPr/>
              <p:nvPr/>
            </p:nvGrpSpPr>
            <p:grpSpPr>
              <a:xfrm>
                <a:off x="5367438" y="3592606"/>
                <a:ext cx="2408682" cy="324970"/>
                <a:chOff x="5367438" y="3592606"/>
                <a:chExt cx="2408682" cy="324970"/>
              </a:xfrm>
            </p:grpSpPr>
            <p:sp>
              <p:nvSpPr>
                <p:cNvPr id="173" name="Oval 172"/>
                <p:cNvSpPr/>
                <p:nvPr/>
              </p:nvSpPr>
              <p:spPr>
                <a:xfrm>
                  <a:off x="5370038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Oval 173"/>
                <p:cNvSpPr/>
                <p:nvPr/>
              </p:nvSpPr>
              <p:spPr>
                <a:xfrm>
                  <a:off x="5367438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>
                  <a:off x="5367438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Oval 175"/>
                <p:cNvSpPr/>
                <p:nvPr/>
              </p:nvSpPr>
              <p:spPr>
                <a:xfrm>
                  <a:off x="5630014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>
                <a:xfrm>
                  <a:off x="5627415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Oval 177"/>
                <p:cNvSpPr/>
                <p:nvPr/>
              </p:nvSpPr>
              <p:spPr>
                <a:xfrm>
                  <a:off x="5627415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Oval 178"/>
                <p:cNvSpPr/>
                <p:nvPr/>
              </p:nvSpPr>
              <p:spPr>
                <a:xfrm>
                  <a:off x="5889991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Oval 179"/>
                <p:cNvSpPr/>
                <p:nvPr/>
              </p:nvSpPr>
              <p:spPr>
                <a:xfrm>
                  <a:off x="5887391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Oval 180"/>
                <p:cNvSpPr/>
                <p:nvPr/>
              </p:nvSpPr>
              <p:spPr>
                <a:xfrm>
                  <a:off x="5887391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Oval 181"/>
                <p:cNvSpPr/>
                <p:nvPr/>
              </p:nvSpPr>
              <p:spPr>
                <a:xfrm>
                  <a:off x="6149967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Oval 182"/>
                <p:cNvSpPr/>
                <p:nvPr/>
              </p:nvSpPr>
              <p:spPr>
                <a:xfrm>
                  <a:off x="6147368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Oval 183"/>
                <p:cNvSpPr/>
                <p:nvPr/>
              </p:nvSpPr>
              <p:spPr>
                <a:xfrm>
                  <a:off x="6147368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Oval 184"/>
                <p:cNvSpPr/>
                <p:nvPr/>
              </p:nvSpPr>
              <p:spPr>
                <a:xfrm>
                  <a:off x="6411244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Oval 185"/>
                <p:cNvSpPr/>
                <p:nvPr/>
              </p:nvSpPr>
              <p:spPr>
                <a:xfrm>
                  <a:off x="6408644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Oval 186"/>
                <p:cNvSpPr/>
                <p:nvPr/>
              </p:nvSpPr>
              <p:spPr>
                <a:xfrm>
                  <a:off x="6408644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Oval 187"/>
                <p:cNvSpPr/>
                <p:nvPr/>
              </p:nvSpPr>
              <p:spPr>
                <a:xfrm>
                  <a:off x="6667321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Oval 188"/>
                <p:cNvSpPr/>
                <p:nvPr/>
              </p:nvSpPr>
              <p:spPr>
                <a:xfrm>
                  <a:off x="6664721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>
                <a:xfrm>
                  <a:off x="6664721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Oval 190"/>
                <p:cNvSpPr/>
                <p:nvPr/>
              </p:nvSpPr>
              <p:spPr>
                <a:xfrm>
                  <a:off x="6931197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Oval 191"/>
                <p:cNvSpPr/>
                <p:nvPr/>
              </p:nvSpPr>
              <p:spPr>
                <a:xfrm>
                  <a:off x="6928597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Oval 192"/>
                <p:cNvSpPr/>
                <p:nvPr/>
              </p:nvSpPr>
              <p:spPr>
                <a:xfrm>
                  <a:off x="6928597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Oval 193"/>
                <p:cNvSpPr/>
                <p:nvPr/>
              </p:nvSpPr>
              <p:spPr>
                <a:xfrm>
                  <a:off x="7187274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Oval 194"/>
                <p:cNvSpPr/>
                <p:nvPr/>
              </p:nvSpPr>
              <p:spPr>
                <a:xfrm>
                  <a:off x="7184674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Oval 195"/>
                <p:cNvSpPr/>
                <p:nvPr/>
              </p:nvSpPr>
              <p:spPr>
                <a:xfrm>
                  <a:off x="7184674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Oval 196"/>
                <p:cNvSpPr/>
                <p:nvPr/>
              </p:nvSpPr>
              <p:spPr>
                <a:xfrm>
                  <a:off x="7447250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Oval 197"/>
                <p:cNvSpPr/>
                <p:nvPr/>
              </p:nvSpPr>
              <p:spPr>
                <a:xfrm>
                  <a:off x="7444650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Oval 198"/>
                <p:cNvSpPr/>
                <p:nvPr/>
              </p:nvSpPr>
              <p:spPr>
                <a:xfrm>
                  <a:off x="7444650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Oval 199"/>
                <p:cNvSpPr/>
                <p:nvPr/>
              </p:nvSpPr>
              <p:spPr>
                <a:xfrm>
                  <a:off x="7711126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Oval 200"/>
                <p:cNvSpPr/>
                <p:nvPr/>
              </p:nvSpPr>
              <p:spPr>
                <a:xfrm>
                  <a:off x="7708526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Oval 201"/>
                <p:cNvSpPr/>
                <p:nvPr/>
              </p:nvSpPr>
              <p:spPr>
                <a:xfrm>
                  <a:off x="7708526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9" name="Group 230"/>
            <p:cNvGrpSpPr/>
            <p:nvPr/>
          </p:nvGrpSpPr>
          <p:grpSpPr>
            <a:xfrm>
              <a:off x="3657600" y="1371600"/>
              <a:ext cx="1447800" cy="4953000"/>
              <a:chOff x="3657600" y="1371600"/>
              <a:chExt cx="1447800" cy="4953000"/>
            </a:xfrm>
          </p:grpSpPr>
          <p:sp>
            <p:nvSpPr>
              <p:cNvPr id="224" name="Rectangle 223"/>
              <p:cNvSpPr/>
              <p:nvPr/>
            </p:nvSpPr>
            <p:spPr>
              <a:xfrm>
                <a:off x="3657600" y="6019800"/>
                <a:ext cx="1447800" cy="3048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Row Address</a:t>
                </a:r>
              </a:p>
            </p:txBody>
          </p:sp>
          <p:cxnSp>
            <p:nvCxnSpPr>
              <p:cNvPr id="226" name="Straight Arrow Connector 225"/>
              <p:cNvCxnSpPr>
                <a:stCxn id="224" idx="0"/>
              </p:cNvCxnSpPr>
              <p:nvPr/>
            </p:nvCxnSpPr>
            <p:spPr>
              <a:xfrm rot="5400000" flipH="1" flipV="1">
                <a:off x="2076450" y="3676650"/>
                <a:ext cx="4648200" cy="38100"/>
              </a:xfrm>
              <a:prstGeom prst="straightConnector1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Arrow Connector 227"/>
              <p:cNvCxnSpPr/>
              <p:nvPr/>
            </p:nvCxnSpPr>
            <p:spPr>
              <a:xfrm>
                <a:off x="4419600" y="2209800"/>
                <a:ext cx="381000" cy="1588"/>
              </a:xfrm>
              <a:prstGeom prst="straightConnector1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/>
              <p:cNvCxnSpPr/>
              <p:nvPr/>
            </p:nvCxnSpPr>
            <p:spPr>
              <a:xfrm>
                <a:off x="4397566" y="4646612"/>
                <a:ext cx="381000" cy="1588"/>
              </a:xfrm>
              <a:prstGeom prst="straightConnector1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2" name="Rectangle 231"/>
            <p:cNvSpPr/>
            <p:nvPr/>
          </p:nvSpPr>
          <p:spPr>
            <a:xfrm>
              <a:off x="5257800" y="6019800"/>
              <a:ext cx="2667000" cy="3048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Column Read/Write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762000" y="1447800"/>
            <a:ext cx="1658630" cy="1994172"/>
            <a:chOff x="914400" y="1752601"/>
            <a:chExt cx="3485813" cy="4190999"/>
          </a:xfrm>
        </p:grpSpPr>
        <p:pic>
          <p:nvPicPr>
            <p:cNvPr id="206" name="Picture 205" descr="chip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564433" y="2102568"/>
              <a:ext cx="4185747" cy="3485813"/>
            </a:xfrm>
            <a:prstGeom prst="rect">
              <a:avLst/>
            </a:prstGeom>
          </p:spPr>
        </p:pic>
        <p:grpSp>
          <p:nvGrpSpPr>
            <p:cNvPr id="215" name="Group 237"/>
            <p:cNvGrpSpPr/>
            <p:nvPr/>
          </p:nvGrpSpPr>
          <p:grpSpPr>
            <a:xfrm>
              <a:off x="971214" y="1828801"/>
              <a:ext cx="3352797" cy="4114802"/>
              <a:chOff x="2438400" y="1828800"/>
              <a:chExt cx="3733800" cy="4419600"/>
            </a:xfrm>
          </p:grpSpPr>
          <p:sp>
            <p:nvSpPr>
              <p:cNvPr id="218" name="Rectangle 217"/>
              <p:cNvSpPr/>
              <p:nvPr/>
            </p:nvSpPr>
            <p:spPr>
              <a:xfrm>
                <a:off x="2438400" y="18288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4572000" y="18288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4572000" y="29718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4572000" y="40386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4572000" y="51816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2438400" y="51816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2438400" y="40386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2438400" y="29718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35" name="Straight Arrow Connector 234"/>
          <p:cNvCxnSpPr/>
          <p:nvPr/>
        </p:nvCxnSpPr>
        <p:spPr>
          <a:xfrm>
            <a:off x="2438400" y="1447800"/>
            <a:ext cx="1371600" cy="1588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/>
          <p:nvPr/>
        </p:nvCxnSpPr>
        <p:spPr>
          <a:xfrm rot="16200000" flipH="1">
            <a:off x="1066800" y="3352800"/>
            <a:ext cx="4038600" cy="12954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TextBox 241"/>
          <p:cNvSpPr txBox="1"/>
          <p:nvPr/>
        </p:nvSpPr>
        <p:spPr>
          <a:xfrm>
            <a:off x="304800" y="4034135"/>
            <a:ext cx="1813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Row </a:t>
            </a:r>
            <a:r>
              <a:rPr lang="en-US" sz="2400" b="1" i="1" dirty="0"/>
              <a:t>m</a:t>
            </a:r>
            <a:r>
              <a:rPr lang="en-US" sz="2400" dirty="0"/>
              <a:t>, Col </a:t>
            </a:r>
            <a:r>
              <a:rPr lang="en-US" sz="2400" b="1" i="1" dirty="0"/>
              <a:t>n</a:t>
            </a:r>
          </a:p>
        </p:txBody>
      </p:sp>
      <p:sp>
        <p:nvSpPr>
          <p:cNvPr id="251" name="Oval 250"/>
          <p:cNvSpPr/>
          <p:nvPr/>
        </p:nvSpPr>
        <p:spPr>
          <a:xfrm>
            <a:off x="6908800" y="2197100"/>
            <a:ext cx="240609" cy="24060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2" name="Rectangle 251"/>
          <p:cNvSpPr/>
          <p:nvPr/>
        </p:nvSpPr>
        <p:spPr>
          <a:xfrm>
            <a:off x="1701800" y="1485900"/>
            <a:ext cx="683716" cy="4726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1" name="Group 260"/>
          <p:cNvGrpSpPr/>
          <p:nvPr/>
        </p:nvGrpSpPr>
        <p:grpSpPr>
          <a:xfrm>
            <a:off x="4643448" y="5987716"/>
            <a:ext cx="473207" cy="691571"/>
            <a:chOff x="4643448" y="5987716"/>
            <a:chExt cx="473207" cy="691571"/>
          </a:xfrm>
        </p:grpSpPr>
        <p:sp>
          <p:nvSpPr>
            <p:cNvPr id="253" name="TextBox 252"/>
            <p:cNvSpPr txBox="1"/>
            <p:nvPr/>
          </p:nvSpPr>
          <p:spPr>
            <a:xfrm>
              <a:off x="4643448" y="6248400"/>
              <a:ext cx="473207" cy="430887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pPr algn="ctr"/>
              <a:r>
                <a:rPr lang="en-US" sz="2800" b="1" i="1" dirty="0"/>
                <a:t>m</a:t>
              </a:r>
            </a:p>
          </p:txBody>
        </p:sp>
        <p:cxnSp>
          <p:nvCxnSpPr>
            <p:cNvPr id="255" name="Straight Arrow Connector 254"/>
            <p:cNvCxnSpPr>
              <a:stCxn id="253" idx="0"/>
              <a:endCxn id="224" idx="2"/>
            </p:cNvCxnSpPr>
            <p:nvPr/>
          </p:nvCxnSpPr>
          <p:spPr>
            <a:xfrm rot="16200000" flipV="1">
              <a:off x="4749549" y="6117897"/>
              <a:ext cx="260684" cy="322"/>
            </a:xfrm>
            <a:prstGeom prst="straightConnector1">
              <a:avLst/>
            </a:prstGeom>
            <a:ln w="28575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7" name="Rectangle 256"/>
          <p:cNvSpPr/>
          <p:nvPr/>
        </p:nvSpPr>
        <p:spPr>
          <a:xfrm>
            <a:off x="5638800" y="2159000"/>
            <a:ext cx="2590800" cy="304800"/>
          </a:xfrm>
          <a:prstGeom prst="rect">
            <a:avLst/>
          </a:prstGeom>
          <a:solidFill>
            <a:srgbClr val="969696">
              <a:alpha val="30196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TextBox 257"/>
          <p:cNvSpPr txBox="1"/>
          <p:nvPr/>
        </p:nvSpPr>
        <p:spPr>
          <a:xfrm>
            <a:off x="305041" y="4572000"/>
            <a:ext cx="2199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1. Enable row </a:t>
            </a:r>
            <a:r>
              <a:rPr lang="en-US" sz="2400" b="1" i="1" dirty="0"/>
              <a:t>m</a:t>
            </a:r>
            <a:endParaRPr lang="en-US" sz="2400" dirty="0"/>
          </a:p>
        </p:txBody>
      </p:sp>
      <p:sp>
        <p:nvSpPr>
          <p:cNvPr id="259" name="TextBox 258"/>
          <p:cNvSpPr txBox="1"/>
          <p:nvPr/>
        </p:nvSpPr>
        <p:spPr>
          <a:xfrm>
            <a:off x="305041" y="5155287"/>
            <a:ext cx="1977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2. Access </a:t>
            </a:r>
            <a:r>
              <a:rPr lang="en-US" sz="2400" dirty="0" err="1"/>
              <a:t>col</a:t>
            </a:r>
            <a:r>
              <a:rPr lang="en-US" sz="2400" dirty="0"/>
              <a:t> </a:t>
            </a:r>
            <a:r>
              <a:rPr lang="en-US" sz="2400" b="1" i="1" dirty="0"/>
              <a:t>n</a:t>
            </a:r>
            <a:endParaRPr lang="en-US" sz="2400" dirty="0"/>
          </a:p>
        </p:txBody>
      </p:sp>
      <p:sp>
        <p:nvSpPr>
          <p:cNvPr id="260" name="TextBox 259"/>
          <p:cNvSpPr txBox="1"/>
          <p:nvPr/>
        </p:nvSpPr>
        <p:spPr>
          <a:xfrm>
            <a:off x="304800" y="5678507"/>
            <a:ext cx="1776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3. Close row </a:t>
            </a:r>
          </a:p>
        </p:txBody>
      </p:sp>
      <p:sp>
        <p:nvSpPr>
          <p:cNvPr id="262" name="Oval 261"/>
          <p:cNvSpPr/>
          <p:nvPr/>
        </p:nvSpPr>
        <p:spPr>
          <a:xfrm>
            <a:off x="6908800" y="2730500"/>
            <a:ext cx="240610" cy="60152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3" name="Group 262"/>
          <p:cNvGrpSpPr/>
          <p:nvPr/>
        </p:nvGrpSpPr>
        <p:grpSpPr>
          <a:xfrm>
            <a:off x="6678257" y="5975929"/>
            <a:ext cx="373820" cy="691571"/>
            <a:chOff x="4703561" y="5987716"/>
            <a:chExt cx="373820" cy="691571"/>
          </a:xfrm>
        </p:grpSpPr>
        <p:sp>
          <p:nvSpPr>
            <p:cNvPr id="264" name="TextBox 263"/>
            <p:cNvSpPr txBox="1"/>
            <p:nvPr/>
          </p:nvSpPr>
          <p:spPr>
            <a:xfrm>
              <a:off x="4703561" y="6248400"/>
              <a:ext cx="373820" cy="430887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pPr algn="ctr"/>
              <a:r>
                <a:rPr lang="en-US" sz="2800" b="1" i="1" dirty="0"/>
                <a:t>n</a:t>
              </a:r>
            </a:p>
          </p:txBody>
        </p:sp>
        <p:cxnSp>
          <p:nvCxnSpPr>
            <p:cNvPr id="265" name="Straight Arrow Connector 264"/>
            <p:cNvCxnSpPr>
              <a:stCxn id="264" idx="0"/>
            </p:cNvCxnSpPr>
            <p:nvPr/>
          </p:nvCxnSpPr>
          <p:spPr>
            <a:xfrm rot="16200000" flipV="1">
              <a:off x="4754759" y="6112688"/>
              <a:ext cx="260684" cy="10740"/>
            </a:xfrm>
            <a:prstGeom prst="straightConnector1">
              <a:avLst/>
            </a:prstGeom>
            <a:ln w="28575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" name="Rectangle 265"/>
          <p:cNvSpPr/>
          <p:nvPr/>
        </p:nvSpPr>
        <p:spPr>
          <a:xfrm>
            <a:off x="6908800" y="2895600"/>
            <a:ext cx="228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4216400" y="5702300"/>
            <a:ext cx="1339948" cy="28209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m</a:t>
            </a:r>
          </a:p>
        </p:txBody>
      </p:sp>
      <p:sp>
        <p:nvSpPr>
          <p:cNvPr id="205" name="Rectangle 204"/>
          <p:cNvSpPr/>
          <p:nvPr/>
        </p:nvSpPr>
        <p:spPr>
          <a:xfrm>
            <a:off x="5562600" y="3363185"/>
            <a:ext cx="25908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2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3.33333E-6 0.1074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3.33333E-6 0.43334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/>
      <p:bldP spid="251" grpId="0" animBg="1"/>
      <p:bldP spid="252" grpId="0" animBg="1"/>
      <p:bldP spid="257" grpId="0" animBg="1"/>
      <p:bldP spid="257" grpId="1" animBg="1"/>
      <p:bldP spid="257" grpId="2" animBg="1"/>
      <p:bldP spid="258" grpId="0"/>
      <p:bldP spid="259" grpId="0"/>
      <p:bldP spid="260" grpId="0"/>
      <p:bldP spid="262" grpId="0" animBg="1"/>
      <p:bldP spid="262" grpId="1" animBg="1"/>
      <p:bldP spid="266" grpId="0" animBg="1"/>
      <p:bldP spid="266" grpId="1" animBg="1"/>
      <p:bldP spid="266" grpId="2" animBg="1"/>
      <p:bldP spid="267" grpId="0" animBg="1"/>
      <p:bldP spid="267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1A5712"/>
                </a:solidFill>
                <a:latin typeface="Garamond"/>
                <a:cs typeface="Garamond"/>
              </a:rPr>
              <a:t>RowClone: Intra-Subarray (II)</a:t>
            </a:r>
            <a:endParaRPr lang="en-US" dirty="0"/>
          </a:p>
        </p:txBody>
      </p:sp>
      <p:grpSp>
        <p:nvGrpSpPr>
          <p:cNvPr id="209" name="Group 107"/>
          <p:cNvGrpSpPr/>
          <p:nvPr/>
        </p:nvGrpSpPr>
        <p:grpSpPr>
          <a:xfrm>
            <a:off x="3276600" y="1219200"/>
            <a:ext cx="2286000" cy="2133600"/>
            <a:chOff x="3276600" y="1219200"/>
            <a:chExt cx="2286000" cy="2286000"/>
          </a:xfrm>
        </p:grpSpPr>
        <p:cxnSp>
          <p:nvCxnSpPr>
            <p:cNvPr id="210" name="Straight Connector 209"/>
            <p:cNvCxnSpPr/>
            <p:nvPr/>
          </p:nvCxnSpPr>
          <p:spPr>
            <a:xfrm rot="5400000" flipH="1" flipV="1">
              <a:off x="2133600" y="2362200"/>
              <a:ext cx="2286000" cy="0"/>
            </a:xfrm>
            <a:prstGeom prst="line">
              <a:avLst/>
            </a:prstGeom>
            <a:noFill/>
            <a:ln w="38100" cap="flat" cmpd="sng" algn="ctr">
              <a:solidFill>
                <a:srgbClr val="262626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211" name="Straight Connector 210"/>
            <p:cNvCxnSpPr/>
            <p:nvPr/>
          </p:nvCxnSpPr>
          <p:spPr>
            <a:xfrm rot="5400000" flipH="1" flipV="1">
              <a:off x="2590799" y="2362200"/>
              <a:ext cx="2286000" cy="0"/>
            </a:xfrm>
            <a:prstGeom prst="line">
              <a:avLst/>
            </a:prstGeom>
            <a:noFill/>
            <a:ln w="38100" cap="flat" cmpd="sng" algn="ctr">
              <a:solidFill>
                <a:srgbClr val="262626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212" name="Straight Connector 211"/>
            <p:cNvCxnSpPr/>
            <p:nvPr/>
          </p:nvCxnSpPr>
          <p:spPr>
            <a:xfrm rot="5400000" flipH="1" flipV="1">
              <a:off x="3047999" y="2362200"/>
              <a:ext cx="2286000" cy="0"/>
            </a:xfrm>
            <a:prstGeom prst="line">
              <a:avLst/>
            </a:prstGeom>
            <a:noFill/>
            <a:ln w="38100" cap="flat" cmpd="sng" algn="ctr">
              <a:solidFill>
                <a:srgbClr val="262626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213" name="Straight Connector 212"/>
            <p:cNvCxnSpPr/>
            <p:nvPr/>
          </p:nvCxnSpPr>
          <p:spPr>
            <a:xfrm rot="5400000" flipH="1" flipV="1">
              <a:off x="3505200" y="2362200"/>
              <a:ext cx="2286000" cy="0"/>
            </a:xfrm>
            <a:prstGeom prst="line">
              <a:avLst/>
            </a:prstGeom>
            <a:noFill/>
            <a:ln w="38100" cap="flat" cmpd="sng" algn="ctr">
              <a:solidFill>
                <a:srgbClr val="262626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214" name="Straight Connector 213"/>
            <p:cNvCxnSpPr/>
            <p:nvPr/>
          </p:nvCxnSpPr>
          <p:spPr>
            <a:xfrm rot="5400000" flipH="1" flipV="1">
              <a:off x="3962400" y="2362200"/>
              <a:ext cx="2286000" cy="0"/>
            </a:xfrm>
            <a:prstGeom prst="line">
              <a:avLst/>
            </a:prstGeom>
            <a:noFill/>
            <a:ln w="38100" cap="flat" cmpd="sng" algn="ctr">
              <a:solidFill>
                <a:srgbClr val="262626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215" name="Straight Connector 214"/>
            <p:cNvCxnSpPr/>
            <p:nvPr/>
          </p:nvCxnSpPr>
          <p:spPr>
            <a:xfrm rot="5400000" flipH="1" flipV="1">
              <a:off x="4419600" y="2362200"/>
              <a:ext cx="2286000" cy="0"/>
            </a:xfrm>
            <a:prstGeom prst="line">
              <a:avLst/>
            </a:prstGeom>
            <a:noFill/>
            <a:ln w="38100" cap="flat" cmpd="sng" algn="ctr">
              <a:solidFill>
                <a:srgbClr val="262626"/>
              </a:solidFill>
              <a:prstDash val="solid"/>
              <a:headEnd type="none" w="med" len="med"/>
              <a:tailEnd type="none" w="med" len="med"/>
            </a:ln>
            <a:effectLst/>
          </p:spPr>
        </p:cxnSp>
      </p:grpSp>
      <p:sp>
        <p:nvSpPr>
          <p:cNvPr id="216" name="Oval 215"/>
          <p:cNvSpPr/>
          <p:nvPr/>
        </p:nvSpPr>
        <p:spPr>
          <a:xfrm>
            <a:off x="3505200" y="1371600"/>
            <a:ext cx="457200" cy="457200"/>
          </a:xfrm>
          <a:prstGeom prst="ellipse">
            <a:avLst/>
          </a:prstGeom>
          <a:solidFill>
            <a:srgbClr val="6F2926"/>
          </a:solidFill>
          <a:ln w="25400" cap="flat" cmpd="sng" algn="ctr">
            <a:solidFill>
              <a:srgbClr val="6F29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rPr>
              <a:t>r</a:t>
            </a:r>
          </a:p>
        </p:txBody>
      </p:sp>
      <p:sp>
        <p:nvSpPr>
          <p:cNvPr id="217" name="Oval 216"/>
          <p:cNvSpPr/>
          <p:nvPr/>
        </p:nvSpPr>
        <p:spPr>
          <a:xfrm>
            <a:off x="3962400" y="1371600"/>
            <a:ext cx="457200" cy="457200"/>
          </a:xfrm>
          <a:prstGeom prst="ellipse">
            <a:avLst/>
          </a:prstGeom>
          <a:solidFill>
            <a:srgbClr val="6F2926"/>
          </a:solidFill>
          <a:ln w="25400" cap="flat" cmpd="sng" algn="ctr">
            <a:solidFill>
              <a:srgbClr val="6F29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rPr>
              <a:t>c</a:t>
            </a:r>
          </a:p>
        </p:txBody>
      </p:sp>
      <p:sp>
        <p:nvSpPr>
          <p:cNvPr id="218" name="Oval 217"/>
          <p:cNvSpPr/>
          <p:nvPr/>
        </p:nvSpPr>
        <p:spPr>
          <a:xfrm>
            <a:off x="4419600" y="1371600"/>
            <a:ext cx="457200" cy="457200"/>
          </a:xfrm>
          <a:prstGeom prst="ellipse">
            <a:avLst/>
          </a:prstGeom>
          <a:solidFill>
            <a:srgbClr val="6F2926"/>
          </a:solidFill>
          <a:ln w="25400" cap="flat" cmpd="sng" algn="ctr">
            <a:solidFill>
              <a:srgbClr val="6F29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rPr>
              <a:t>r</a:t>
            </a:r>
          </a:p>
        </p:txBody>
      </p:sp>
      <p:sp>
        <p:nvSpPr>
          <p:cNvPr id="219" name="Oval 218"/>
          <p:cNvSpPr/>
          <p:nvPr/>
        </p:nvSpPr>
        <p:spPr>
          <a:xfrm>
            <a:off x="4876800" y="1371600"/>
            <a:ext cx="457200" cy="457200"/>
          </a:xfrm>
          <a:prstGeom prst="ellipse">
            <a:avLst/>
          </a:prstGeom>
          <a:solidFill>
            <a:srgbClr val="6F2926"/>
          </a:solidFill>
          <a:ln w="25400" cap="flat" cmpd="sng" algn="ctr">
            <a:solidFill>
              <a:srgbClr val="6F29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rPr>
              <a:t>o</a:t>
            </a:r>
          </a:p>
        </p:txBody>
      </p:sp>
      <p:sp>
        <p:nvSpPr>
          <p:cNvPr id="220" name="Oval 219"/>
          <p:cNvSpPr/>
          <p:nvPr/>
        </p:nvSpPr>
        <p:spPr>
          <a:xfrm>
            <a:off x="5334000" y="1371600"/>
            <a:ext cx="457200" cy="457200"/>
          </a:xfrm>
          <a:prstGeom prst="ellipse">
            <a:avLst/>
          </a:prstGeom>
          <a:solidFill>
            <a:srgbClr val="6F2926"/>
          </a:solidFill>
          <a:ln w="25400" cap="flat" cmpd="sng" algn="ctr">
            <a:solidFill>
              <a:srgbClr val="6F29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rPr>
              <a:t>w</a:t>
            </a:r>
          </a:p>
        </p:txBody>
      </p:sp>
      <p:sp>
        <p:nvSpPr>
          <p:cNvPr id="221" name="Oval 220"/>
          <p:cNvSpPr/>
          <p:nvPr/>
        </p:nvSpPr>
        <p:spPr>
          <a:xfrm>
            <a:off x="3505200" y="18288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3962400" y="18288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4419600" y="18288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4876800" y="18288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5334000" y="18288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3025941" y="1371600"/>
            <a:ext cx="457200" cy="457200"/>
          </a:xfrm>
          <a:prstGeom prst="ellipse">
            <a:avLst/>
          </a:prstGeom>
          <a:solidFill>
            <a:srgbClr val="6F2926"/>
          </a:solidFill>
          <a:ln w="25400" cap="flat" cmpd="sng" algn="ctr">
            <a:solidFill>
              <a:srgbClr val="6F29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rPr>
              <a:t>s</a:t>
            </a:r>
          </a:p>
        </p:txBody>
      </p:sp>
      <p:sp>
        <p:nvSpPr>
          <p:cNvPr id="227" name="Oval 226"/>
          <p:cNvSpPr/>
          <p:nvPr/>
        </p:nvSpPr>
        <p:spPr>
          <a:xfrm>
            <a:off x="3025941" y="18288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228" name="Oval 227"/>
          <p:cNvSpPr/>
          <p:nvPr/>
        </p:nvSpPr>
        <p:spPr>
          <a:xfrm>
            <a:off x="3505200" y="2286000"/>
            <a:ext cx="457200" cy="457200"/>
          </a:xfrm>
          <a:prstGeom prst="ellipse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rPr>
              <a:t>s</a:t>
            </a:r>
          </a:p>
        </p:txBody>
      </p:sp>
      <p:sp>
        <p:nvSpPr>
          <p:cNvPr id="229" name="Oval 228"/>
          <p:cNvSpPr/>
          <p:nvPr/>
        </p:nvSpPr>
        <p:spPr>
          <a:xfrm>
            <a:off x="3962402" y="2286000"/>
            <a:ext cx="457200" cy="457200"/>
          </a:xfrm>
          <a:prstGeom prst="ellipse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rPr>
              <a:t>t</a:t>
            </a:r>
          </a:p>
        </p:txBody>
      </p:sp>
      <p:sp>
        <p:nvSpPr>
          <p:cNvPr id="230" name="Oval 229"/>
          <p:cNvSpPr/>
          <p:nvPr/>
        </p:nvSpPr>
        <p:spPr>
          <a:xfrm>
            <a:off x="4876800" y="2286000"/>
            <a:ext cx="457200" cy="457200"/>
          </a:xfrm>
          <a:prstGeom prst="ellipse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rPr>
              <a:t>o</a:t>
            </a:r>
          </a:p>
        </p:txBody>
      </p:sp>
      <p:sp>
        <p:nvSpPr>
          <p:cNvPr id="231" name="Oval 230"/>
          <p:cNvSpPr/>
          <p:nvPr/>
        </p:nvSpPr>
        <p:spPr>
          <a:xfrm>
            <a:off x="5334002" y="2286000"/>
            <a:ext cx="457200" cy="457200"/>
          </a:xfrm>
          <a:prstGeom prst="ellipse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rPr>
              <a:t>w</a:t>
            </a:r>
          </a:p>
        </p:txBody>
      </p:sp>
      <p:sp>
        <p:nvSpPr>
          <p:cNvPr id="232" name="Oval 231"/>
          <p:cNvSpPr/>
          <p:nvPr/>
        </p:nvSpPr>
        <p:spPr>
          <a:xfrm>
            <a:off x="3025942" y="2286000"/>
            <a:ext cx="457200" cy="457200"/>
          </a:xfrm>
          <a:prstGeom prst="ellipse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rPr>
              <a:t>d</a:t>
            </a:r>
          </a:p>
        </p:txBody>
      </p:sp>
      <p:sp>
        <p:nvSpPr>
          <p:cNvPr id="233" name="Oval 232"/>
          <p:cNvSpPr/>
          <p:nvPr/>
        </p:nvSpPr>
        <p:spPr>
          <a:xfrm>
            <a:off x="4419601" y="2286000"/>
            <a:ext cx="457200" cy="457200"/>
          </a:xfrm>
          <a:prstGeom prst="ellipse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rPr>
              <a:t>r</a:t>
            </a:r>
          </a:p>
        </p:txBody>
      </p:sp>
      <p:sp>
        <p:nvSpPr>
          <p:cNvPr id="234" name="Oval 233"/>
          <p:cNvSpPr/>
          <p:nvPr/>
        </p:nvSpPr>
        <p:spPr>
          <a:xfrm>
            <a:off x="3025941" y="27432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235" name="Oval 234"/>
          <p:cNvSpPr/>
          <p:nvPr/>
        </p:nvSpPr>
        <p:spPr>
          <a:xfrm>
            <a:off x="3505200" y="27432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3962400" y="27432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4419600" y="27432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4876800" y="27432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5334000" y="27432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cxnSp>
        <p:nvCxnSpPr>
          <p:cNvPr id="240" name="Curved Connector 239"/>
          <p:cNvCxnSpPr/>
          <p:nvPr/>
        </p:nvCxnSpPr>
        <p:spPr>
          <a:xfrm rot="10800000" flipV="1">
            <a:off x="3030646" y="1538260"/>
            <a:ext cx="1588" cy="2259904"/>
          </a:xfrm>
          <a:prstGeom prst="curvedConnector3">
            <a:avLst>
              <a:gd name="adj1" fmla="val 52121553"/>
            </a:avLst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lg" len="lg"/>
          </a:ln>
          <a:effectLst/>
        </p:spPr>
      </p:cxnSp>
      <p:cxnSp>
        <p:nvCxnSpPr>
          <p:cNvPr id="241" name="Curved Connector 240"/>
          <p:cNvCxnSpPr/>
          <p:nvPr/>
        </p:nvCxnSpPr>
        <p:spPr>
          <a:xfrm flipV="1">
            <a:off x="5791200" y="2563562"/>
            <a:ext cx="1588" cy="1258275"/>
          </a:xfrm>
          <a:prstGeom prst="curvedConnector3">
            <a:avLst>
              <a:gd name="adj1" fmla="val 41200832"/>
            </a:avLst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lg" len="lg"/>
          </a:ln>
          <a:effectLst/>
        </p:spPr>
      </p:cxnSp>
      <p:sp>
        <p:nvSpPr>
          <p:cNvPr id="242" name="TextBox 241"/>
          <p:cNvSpPr txBox="1"/>
          <p:nvPr/>
        </p:nvSpPr>
        <p:spPr>
          <a:xfrm>
            <a:off x="3500421" y="4038600"/>
            <a:ext cx="1833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rPr>
              <a:t>Row Buffer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3048000" y="3352800"/>
            <a:ext cx="457200" cy="6858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grpSp>
        <p:nvGrpSpPr>
          <p:cNvPr id="244" name="Group 76"/>
          <p:cNvGrpSpPr/>
          <p:nvPr/>
        </p:nvGrpSpPr>
        <p:grpSpPr>
          <a:xfrm>
            <a:off x="3025941" y="2286000"/>
            <a:ext cx="2765259" cy="457200"/>
            <a:chOff x="3048000" y="3733800"/>
            <a:chExt cx="2765259" cy="457200"/>
          </a:xfrm>
        </p:grpSpPr>
        <p:sp>
          <p:nvSpPr>
            <p:cNvPr id="245" name="Oval 244"/>
            <p:cNvSpPr/>
            <p:nvPr/>
          </p:nvSpPr>
          <p:spPr>
            <a:xfrm>
              <a:off x="3527259" y="3733800"/>
              <a:ext cx="457200" cy="457200"/>
            </a:xfrm>
            <a:prstGeom prst="ellipse">
              <a:avLst/>
            </a:prstGeom>
            <a:solidFill>
              <a:srgbClr val="17365D"/>
            </a:solidFill>
            <a:ln w="25400" cap="flat" cmpd="sng" algn="ctr">
              <a:solidFill>
                <a:srgbClr val="17365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  <a:cs typeface="+mn-cs"/>
                </a:rPr>
                <a:t>r</a:t>
              </a:r>
            </a:p>
          </p:txBody>
        </p:sp>
        <p:sp>
          <p:nvSpPr>
            <p:cNvPr id="246" name="Oval 245"/>
            <p:cNvSpPr/>
            <p:nvPr/>
          </p:nvSpPr>
          <p:spPr>
            <a:xfrm>
              <a:off x="3984459" y="3733800"/>
              <a:ext cx="457200" cy="457200"/>
            </a:xfrm>
            <a:prstGeom prst="ellipse">
              <a:avLst/>
            </a:prstGeom>
            <a:solidFill>
              <a:srgbClr val="17365D"/>
            </a:solidFill>
            <a:ln w="25400" cap="flat" cmpd="sng" algn="ctr">
              <a:solidFill>
                <a:srgbClr val="17365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  <a:cs typeface="+mn-cs"/>
                </a:rPr>
                <a:t>c</a:t>
              </a:r>
            </a:p>
          </p:txBody>
        </p:sp>
        <p:sp>
          <p:nvSpPr>
            <p:cNvPr id="247" name="Oval 246"/>
            <p:cNvSpPr/>
            <p:nvPr/>
          </p:nvSpPr>
          <p:spPr>
            <a:xfrm>
              <a:off x="4441659" y="3733800"/>
              <a:ext cx="457200" cy="457200"/>
            </a:xfrm>
            <a:prstGeom prst="ellipse">
              <a:avLst/>
            </a:prstGeom>
            <a:solidFill>
              <a:srgbClr val="17365D"/>
            </a:solidFill>
            <a:ln w="25400" cap="flat" cmpd="sng" algn="ctr">
              <a:solidFill>
                <a:srgbClr val="17365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  <a:cs typeface="+mn-cs"/>
                </a:rPr>
                <a:t>r</a:t>
              </a:r>
            </a:p>
          </p:txBody>
        </p:sp>
        <p:sp>
          <p:nvSpPr>
            <p:cNvPr id="248" name="Oval 247"/>
            <p:cNvSpPr/>
            <p:nvPr/>
          </p:nvSpPr>
          <p:spPr>
            <a:xfrm>
              <a:off x="4898859" y="3733800"/>
              <a:ext cx="457200" cy="457200"/>
            </a:xfrm>
            <a:prstGeom prst="ellipse">
              <a:avLst/>
            </a:prstGeom>
            <a:solidFill>
              <a:srgbClr val="17365D"/>
            </a:solidFill>
            <a:ln w="25400" cap="flat" cmpd="sng" algn="ctr">
              <a:solidFill>
                <a:srgbClr val="17365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  <a:cs typeface="+mn-cs"/>
                </a:rPr>
                <a:t>o</a:t>
              </a:r>
            </a:p>
          </p:txBody>
        </p:sp>
        <p:sp>
          <p:nvSpPr>
            <p:cNvPr id="249" name="Oval 248"/>
            <p:cNvSpPr/>
            <p:nvPr/>
          </p:nvSpPr>
          <p:spPr>
            <a:xfrm>
              <a:off x="5356059" y="3733800"/>
              <a:ext cx="457200" cy="457200"/>
            </a:xfrm>
            <a:prstGeom prst="ellipse">
              <a:avLst/>
            </a:prstGeom>
            <a:solidFill>
              <a:srgbClr val="17365D"/>
            </a:solidFill>
            <a:ln w="25400" cap="flat" cmpd="sng" algn="ctr">
              <a:solidFill>
                <a:srgbClr val="17365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  <a:cs typeface="+mn-cs"/>
                </a:rPr>
                <a:t>w</a:t>
              </a:r>
            </a:p>
          </p:txBody>
        </p:sp>
        <p:sp>
          <p:nvSpPr>
            <p:cNvPr id="250" name="Oval 249"/>
            <p:cNvSpPr/>
            <p:nvPr/>
          </p:nvSpPr>
          <p:spPr>
            <a:xfrm>
              <a:off x="3048000" y="3733800"/>
              <a:ext cx="457200" cy="457200"/>
            </a:xfrm>
            <a:prstGeom prst="ellipse">
              <a:avLst/>
            </a:prstGeom>
            <a:solidFill>
              <a:srgbClr val="17365D"/>
            </a:solidFill>
            <a:ln w="25400" cap="flat" cmpd="sng" algn="ctr">
              <a:solidFill>
                <a:srgbClr val="17365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  <a:cs typeface="+mn-cs"/>
                </a:rPr>
                <a:t>s</a:t>
              </a:r>
            </a:p>
          </p:txBody>
        </p:sp>
      </p:grpSp>
      <p:sp>
        <p:nvSpPr>
          <p:cNvPr id="251" name="Rounded Rectangle 250"/>
          <p:cNvSpPr/>
          <p:nvPr/>
        </p:nvSpPr>
        <p:spPr>
          <a:xfrm>
            <a:off x="3505200" y="3352800"/>
            <a:ext cx="457200" cy="6858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252" name="Rounded Rectangle 251"/>
          <p:cNvSpPr/>
          <p:nvPr/>
        </p:nvSpPr>
        <p:spPr>
          <a:xfrm>
            <a:off x="3962400" y="3352800"/>
            <a:ext cx="457200" cy="6858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253" name="Rounded Rectangle 252"/>
          <p:cNvSpPr/>
          <p:nvPr/>
        </p:nvSpPr>
        <p:spPr>
          <a:xfrm>
            <a:off x="4419600" y="3352800"/>
            <a:ext cx="457200" cy="6858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254" name="Rounded Rectangle 253"/>
          <p:cNvSpPr/>
          <p:nvPr/>
        </p:nvSpPr>
        <p:spPr>
          <a:xfrm>
            <a:off x="4876800" y="3352800"/>
            <a:ext cx="457200" cy="6858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255" name="Rounded Rectangle 254"/>
          <p:cNvSpPr/>
          <p:nvPr/>
        </p:nvSpPr>
        <p:spPr>
          <a:xfrm>
            <a:off x="5334000" y="3352800"/>
            <a:ext cx="457200" cy="6858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grpSp>
        <p:nvGrpSpPr>
          <p:cNvPr id="256" name="Group 88"/>
          <p:cNvGrpSpPr/>
          <p:nvPr/>
        </p:nvGrpSpPr>
        <p:grpSpPr>
          <a:xfrm>
            <a:off x="3048000" y="3352800"/>
            <a:ext cx="2743200" cy="685800"/>
            <a:chOff x="3048000" y="7696200"/>
            <a:chExt cx="2743200" cy="685800"/>
          </a:xfrm>
        </p:grpSpPr>
        <p:sp>
          <p:nvSpPr>
            <p:cNvPr id="257" name="Rounded Rectangle 256"/>
            <p:cNvSpPr/>
            <p:nvPr/>
          </p:nvSpPr>
          <p:spPr>
            <a:xfrm>
              <a:off x="3048000" y="7696200"/>
              <a:ext cx="457200" cy="685800"/>
            </a:xfrm>
            <a:prstGeom prst="roundRect">
              <a:avLst/>
            </a:prstGeom>
            <a:solidFill>
              <a:srgbClr val="262626">
                <a:lumMod val="90000"/>
                <a:lumOff val="1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  <a:cs typeface="+mn-cs"/>
                </a:rPr>
                <a:t>s</a:t>
              </a:r>
            </a:p>
          </p:txBody>
        </p:sp>
        <p:sp>
          <p:nvSpPr>
            <p:cNvPr id="258" name="Rounded Rectangle 257"/>
            <p:cNvSpPr/>
            <p:nvPr/>
          </p:nvSpPr>
          <p:spPr>
            <a:xfrm>
              <a:off x="3505200" y="7696200"/>
              <a:ext cx="457200" cy="685800"/>
            </a:xfrm>
            <a:prstGeom prst="roundRect">
              <a:avLst/>
            </a:prstGeom>
            <a:solidFill>
              <a:srgbClr val="262626">
                <a:lumMod val="90000"/>
                <a:lumOff val="1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  <a:cs typeface="+mn-cs"/>
                </a:rPr>
                <a:t>r</a:t>
              </a:r>
            </a:p>
          </p:txBody>
        </p:sp>
        <p:sp>
          <p:nvSpPr>
            <p:cNvPr id="259" name="Rounded Rectangle 258"/>
            <p:cNvSpPr/>
            <p:nvPr/>
          </p:nvSpPr>
          <p:spPr>
            <a:xfrm>
              <a:off x="3962400" y="7696200"/>
              <a:ext cx="457200" cy="685800"/>
            </a:xfrm>
            <a:prstGeom prst="roundRect">
              <a:avLst/>
            </a:prstGeom>
            <a:solidFill>
              <a:srgbClr val="262626">
                <a:lumMod val="90000"/>
                <a:lumOff val="1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  <a:cs typeface="+mn-cs"/>
                </a:rPr>
                <a:t>c</a:t>
              </a:r>
            </a:p>
          </p:txBody>
        </p:sp>
        <p:sp>
          <p:nvSpPr>
            <p:cNvPr id="260" name="Rounded Rectangle 259"/>
            <p:cNvSpPr/>
            <p:nvPr/>
          </p:nvSpPr>
          <p:spPr>
            <a:xfrm>
              <a:off x="4419600" y="7696200"/>
              <a:ext cx="457200" cy="685800"/>
            </a:xfrm>
            <a:prstGeom prst="roundRect">
              <a:avLst/>
            </a:prstGeom>
            <a:solidFill>
              <a:srgbClr val="262626">
                <a:lumMod val="90000"/>
                <a:lumOff val="1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  <a:cs typeface="+mn-cs"/>
                </a:rPr>
                <a:t>r</a:t>
              </a:r>
            </a:p>
          </p:txBody>
        </p:sp>
        <p:sp>
          <p:nvSpPr>
            <p:cNvPr id="261" name="Rounded Rectangle 260"/>
            <p:cNvSpPr/>
            <p:nvPr/>
          </p:nvSpPr>
          <p:spPr>
            <a:xfrm>
              <a:off x="4876800" y="7696200"/>
              <a:ext cx="457200" cy="685800"/>
            </a:xfrm>
            <a:prstGeom prst="roundRect">
              <a:avLst/>
            </a:prstGeom>
            <a:solidFill>
              <a:srgbClr val="262626">
                <a:lumMod val="90000"/>
                <a:lumOff val="1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  <a:cs typeface="+mn-cs"/>
                </a:rPr>
                <a:t>o</a:t>
              </a:r>
            </a:p>
          </p:txBody>
        </p:sp>
        <p:sp>
          <p:nvSpPr>
            <p:cNvPr id="262" name="Rounded Rectangle 261"/>
            <p:cNvSpPr/>
            <p:nvPr/>
          </p:nvSpPr>
          <p:spPr>
            <a:xfrm>
              <a:off x="5334000" y="7696200"/>
              <a:ext cx="457200" cy="685800"/>
            </a:xfrm>
            <a:prstGeom prst="roundRect">
              <a:avLst/>
            </a:prstGeom>
            <a:solidFill>
              <a:srgbClr val="262626">
                <a:lumMod val="90000"/>
                <a:lumOff val="1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  <a:cs typeface="+mn-cs"/>
                </a:rPr>
                <a:t>w</a:t>
              </a:r>
            </a:p>
          </p:txBody>
        </p:sp>
      </p:grpSp>
      <p:sp>
        <p:nvSpPr>
          <p:cNvPr id="263" name="Rounded Rectangle 262"/>
          <p:cNvSpPr/>
          <p:nvPr/>
        </p:nvSpPr>
        <p:spPr>
          <a:xfrm>
            <a:off x="457200" y="4724400"/>
            <a:ext cx="8382000" cy="6096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262626"/>
            </a:solidFill>
            <a:prstDash val="solid"/>
          </a:ln>
          <a:effectLst/>
        </p:spPr>
        <p:txBody>
          <a:bodyPr lIns="2743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ヒラギノ角ゴ ProN W6"/>
                <a:cs typeface="Arial" pitchFamily="34" charset="0"/>
              </a:rPr>
              <a:t>1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rPr>
              <a:t>.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rPr>
              <a:t>Activate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rPr>
              <a:t>src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rPr>
              <a:t> row (copy data from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rPr>
              <a:t>src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rPr>
              <a:t> to row buffer)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457200" y="5486400"/>
            <a:ext cx="8382000" cy="9144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262626"/>
            </a:solidFill>
            <a:prstDash val="solid"/>
          </a:ln>
          <a:effectLst/>
        </p:spPr>
        <p:txBody>
          <a:bodyPr lIns="274320" rtlCol="0" anchor="ctr"/>
          <a:lstStyle/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ヒラギノ角ゴ ProN W6"/>
                <a:cs typeface="Arial" pitchFamily="34" charset="0"/>
              </a:rPr>
              <a:t>2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rPr>
              <a:t>.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rPr>
              <a:t>Activate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rPr>
              <a:t>dst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rPr>
              <a:t> row (disconnect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rPr>
              <a:t>src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rPr>
              <a:t> from row buffer, connect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rPr>
              <a:t>dst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rPr>
              <a:t> – copy data from row buffer to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rPr>
              <a:t>dst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0182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 animBg="1"/>
      <p:bldP spid="26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1A5712"/>
                </a:solidFill>
                <a:latin typeface="Garamond"/>
                <a:cs typeface="Garamond"/>
              </a:rPr>
              <a:t>RowClone: Inter-Bank</a:t>
            </a:r>
            <a:endParaRPr lang="en-US" dirty="0"/>
          </a:p>
        </p:txBody>
      </p:sp>
      <p:sp>
        <p:nvSpPr>
          <p:cNvPr id="84" name="Rounded Rectangle 83"/>
          <p:cNvSpPr/>
          <p:nvPr/>
        </p:nvSpPr>
        <p:spPr>
          <a:xfrm>
            <a:off x="1660269" y="1475095"/>
            <a:ext cx="4800600" cy="3505200"/>
          </a:xfrm>
          <a:prstGeom prst="roundRect">
            <a:avLst>
              <a:gd name="adj" fmla="val 5683"/>
            </a:avLst>
          </a:prstGeom>
          <a:solidFill>
            <a:sysClr val="window" lastClr="FFFFFF"/>
          </a:solidFill>
          <a:ln w="2540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rot="5400000">
            <a:off x="-550326" y="3276600"/>
            <a:ext cx="3658394" cy="794"/>
          </a:xfrm>
          <a:prstGeom prst="straightConnector1">
            <a:avLst/>
          </a:prstGeom>
          <a:noFill/>
          <a:ln w="38100" cap="flat" cmpd="sng" algn="ctr">
            <a:solidFill>
              <a:srgbClr val="262626">
                <a:lumMod val="75000"/>
                <a:lumOff val="25000"/>
              </a:srgbClr>
            </a:solidFill>
            <a:prstDash val="solid"/>
            <a:headEnd type="stealth" w="lg" len="lg"/>
            <a:tailEnd type="stealth" w="lg" len="lg"/>
          </a:ln>
          <a:effectLst/>
        </p:spPr>
      </p:cxnSp>
      <p:sp>
        <p:nvSpPr>
          <p:cNvPr id="86" name="TextBox 85"/>
          <p:cNvSpPr txBox="1"/>
          <p:nvPr/>
        </p:nvSpPr>
        <p:spPr>
          <a:xfrm rot="16200000">
            <a:off x="-788653" y="2949549"/>
            <a:ext cx="3076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rPr>
              <a:t>Memory Channel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1888869" y="1627495"/>
            <a:ext cx="685800" cy="320040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262626"/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rPr>
              <a:t>Chip I/O</a:t>
            </a:r>
          </a:p>
        </p:txBody>
      </p:sp>
      <p:cxnSp>
        <p:nvCxnSpPr>
          <p:cNvPr id="88" name="Straight Arrow Connector 87"/>
          <p:cNvCxnSpPr>
            <a:stCxn id="87" idx="1"/>
          </p:cNvCxnSpPr>
          <p:nvPr/>
        </p:nvCxnSpPr>
        <p:spPr>
          <a:xfrm rot="10800000">
            <a:off x="1279269" y="3227695"/>
            <a:ext cx="609600" cy="1588"/>
          </a:xfrm>
          <a:prstGeom prst="straightConnector1">
            <a:avLst/>
          </a:prstGeom>
          <a:noFill/>
          <a:ln w="38100" cap="flat" cmpd="sng" algn="ctr">
            <a:solidFill>
              <a:srgbClr val="262626">
                <a:lumMod val="75000"/>
                <a:lumOff val="2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89" name="Rounded Rectangle 88"/>
          <p:cNvSpPr/>
          <p:nvPr/>
        </p:nvSpPr>
        <p:spPr>
          <a:xfrm>
            <a:off x="2803269" y="1627495"/>
            <a:ext cx="1600200" cy="1295400"/>
          </a:xfrm>
          <a:prstGeom prst="roundRect">
            <a:avLst/>
          </a:prstGeom>
          <a:solidFill>
            <a:srgbClr val="F2F2F2">
              <a:lumMod val="9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4632069" y="1627495"/>
            <a:ext cx="1600200" cy="1295400"/>
          </a:xfrm>
          <a:prstGeom prst="roundRect">
            <a:avLst/>
          </a:prstGeom>
          <a:solidFill>
            <a:srgbClr val="F2F2F2">
              <a:lumMod val="9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rPr>
              <a:t>Bank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2803269" y="3532495"/>
            <a:ext cx="1600200" cy="1295400"/>
          </a:xfrm>
          <a:prstGeom prst="roundRect">
            <a:avLst/>
          </a:prstGeom>
          <a:solidFill>
            <a:srgbClr val="F2F2F2">
              <a:lumMod val="9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632069" y="3532495"/>
            <a:ext cx="1600200" cy="1295400"/>
          </a:xfrm>
          <a:prstGeom prst="roundRect">
            <a:avLst/>
          </a:prstGeom>
          <a:solidFill>
            <a:srgbClr val="F2F2F2">
              <a:lumMod val="9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 rot="10800000">
            <a:off x="2574669" y="3227695"/>
            <a:ext cx="3657600" cy="1588"/>
          </a:xfrm>
          <a:prstGeom prst="straightConnector1">
            <a:avLst/>
          </a:prstGeom>
          <a:noFill/>
          <a:ln w="38100" cap="flat" cmpd="sng" algn="ctr">
            <a:solidFill>
              <a:srgbClr val="262626">
                <a:lumMod val="75000"/>
                <a:lumOff val="2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>
            <a:stCxn id="90" idx="2"/>
            <a:endCxn id="92" idx="0"/>
          </p:cNvCxnSpPr>
          <p:nvPr/>
        </p:nvCxnSpPr>
        <p:spPr>
          <a:xfrm rot="5400000">
            <a:off x="5127369" y="3227695"/>
            <a:ext cx="609600" cy="0"/>
          </a:xfrm>
          <a:prstGeom prst="line">
            <a:avLst/>
          </a:prstGeom>
          <a:noFill/>
          <a:ln w="38100" cap="flat" cmpd="sng" algn="ctr">
            <a:solidFill>
              <a:srgbClr val="262626">
                <a:lumMod val="75000"/>
                <a:lumOff val="2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>
            <a:stCxn id="89" idx="2"/>
            <a:endCxn id="91" idx="0"/>
          </p:cNvCxnSpPr>
          <p:nvPr/>
        </p:nvCxnSpPr>
        <p:spPr>
          <a:xfrm rot="5400000">
            <a:off x="3298569" y="3227695"/>
            <a:ext cx="609600" cy="0"/>
          </a:xfrm>
          <a:prstGeom prst="line">
            <a:avLst/>
          </a:prstGeom>
          <a:noFill/>
          <a:ln w="38100" cap="flat" cmpd="sng" algn="ctr">
            <a:solidFill>
              <a:srgbClr val="262626">
                <a:lumMod val="75000"/>
                <a:lumOff val="2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grpSp>
        <p:nvGrpSpPr>
          <p:cNvPr id="96" name="Group 95"/>
          <p:cNvGrpSpPr/>
          <p:nvPr/>
        </p:nvGrpSpPr>
        <p:grpSpPr>
          <a:xfrm>
            <a:off x="2590800" y="2922895"/>
            <a:ext cx="3657600" cy="609600"/>
            <a:chOff x="3810000" y="3352800"/>
            <a:chExt cx="3657600" cy="609600"/>
          </a:xfrm>
        </p:grpSpPr>
        <p:cxnSp>
          <p:nvCxnSpPr>
            <p:cNvPr id="97" name="Straight Arrow Connector 96"/>
            <p:cNvCxnSpPr/>
            <p:nvPr/>
          </p:nvCxnSpPr>
          <p:spPr>
            <a:xfrm rot="10800000">
              <a:off x="3810000" y="3657600"/>
              <a:ext cx="3657600" cy="1588"/>
            </a:xfrm>
            <a:prstGeom prst="straightConnector1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>
            <a:xfrm rot="5400000">
              <a:off x="6347604" y="3657600"/>
              <a:ext cx="609600" cy="0"/>
            </a:xfrm>
            <a:prstGeom prst="line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>
            <a:xfrm rot="5400000">
              <a:off x="4513053" y="3657600"/>
              <a:ext cx="609600" cy="0"/>
            </a:xfrm>
            <a:prstGeom prst="line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</p:grpSp>
      <p:sp>
        <p:nvSpPr>
          <p:cNvPr id="100" name="TextBox 99"/>
          <p:cNvSpPr txBox="1"/>
          <p:nvPr/>
        </p:nvSpPr>
        <p:spPr>
          <a:xfrm>
            <a:off x="6781800" y="2694295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Myriad Pro Bold Cond"/>
                <a:ea typeface="ヒラギノ角ゴ ProN W6"/>
                <a:cs typeface="+mn-cs"/>
              </a:rPr>
              <a:t>Shared internal bus</a:t>
            </a:r>
          </a:p>
        </p:txBody>
      </p:sp>
      <p:cxnSp>
        <p:nvCxnSpPr>
          <p:cNvPr id="101" name="Straight Arrow Connector 100"/>
          <p:cNvCxnSpPr>
            <a:stCxn id="100" idx="1"/>
          </p:cNvCxnSpPr>
          <p:nvPr/>
        </p:nvCxnSpPr>
        <p:spPr>
          <a:xfrm rot="10800000" flipV="1">
            <a:off x="6248400" y="3171349"/>
            <a:ext cx="533400" cy="56346"/>
          </a:xfrm>
          <a:prstGeom prst="straightConnector1">
            <a:avLst/>
          </a:prstGeom>
          <a:noFill/>
          <a:ln w="28575" cap="flat" cmpd="sng" algn="ctr">
            <a:solidFill>
              <a:srgbClr val="262626">
                <a:lumMod val="75000"/>
                <a:lumOff val="25000"/>
              </a:srgbClr>
            </a:solidFill>
            <a:prstDash val="solid"/>
            <a:tailEnd type="arrow"/>
          </a:ln>
          <a:effectLst/>
        </p:spPr>
      </p:cxnSp>
      <p:sp>
        <p:nvSpPr>
          <p:cNvPr id="102" name="Rectangle 101"/>
          <p:cNvSpPr/>
          <p:nvPr/>
        </p:nvSpPr>
        <p:spPr>
          <a:xfrm>
            <a:off x="2803634" y="2084695"/>
            <a:ext cx="1600200" cy="304800"/>
          </a:xfrm>
          <a:prstGeom prst="rect">
            <a:avLst/>
          </a:prstGeom>
          <a:solidFill>
            <a:srgbClr val="6F2926"/>
          </a:solidFill>
          <a:ln w="25400" cap="flat" cmpd="sng" algn="ctr">
            <a:solidFill>
              <a:srgbClr val="6F29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4632434" y="3989695"/>
            <a:ext cx="1600200" cy="304800"/>
          </a:xfrm>
          <a:prstGeom prst="rect">
            <a:avLst/>
          </a:prstGeom>
          <a:solidFill>
            <a:srgbClr val="262626"/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cxnSp>
        <p:nvCxnSpPr>
          <p:cNvPr id="104" name="Elbow Connector 103"/>
          <p:cNvCxnSpPr>
            <a:stCxn id="89" idx="2"/>
            <a:endCxn id="92" idx="0"/>
          </p:cNvCxnSpPr>
          <p:nvPr/>
        </p:nvCxnSpPr>
        <p:spPr>
          <a:xfrm rot="16200000" flipH="1">
            <a:off x="4212969" y="2313295"/>
            <a:ext cx="609600" cy="1828800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lg" len="med"/>
          </a:ln>
          <a:effectLst/>
        </p:spPr>
      </p:cxnSp>
      <p:sp>
        <p:nvSpPr>
          <p:cNvPr id="105" name="Rectangle 104"/>
          <p:cNvSpPr/>
          <p:nvPr/>
        </p:nvSpPr>
        <p:spPr>
          <a:xfrm>
            <a:off x="3457755" y="2084695"/>
            <a:ext cx="304800" cy="304800"/>
          </a:xfrm>
          <a:prstGeom prst="rect">
            <a:avLst/>
          </a:prstGeom>
          <a:solidFill>
            <a:srgbClr val="4F6128"/>
          </a:solidFill>
          <a:ln w="25400" cap="flat" cmpd="sng" algn="ctr">
            <a:solidFill>
              <a:srgbClr val="4F61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304800" y="5257800"/>
            <a:ext cx="8534400" cy="12192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rPr>
              <a:t>Overlap the latency of the read and the write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ヒラギノ角ゴ ProN W6"/>
                <a:cs typeface="Arial" pitchFamily="34" charset="0"/>
              </a:rPr>
              <a:t>1.9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rPr>
              <a:t>X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rPr>
              <a:t> latency reduction,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ヒラギノ角ゴ ProN W6"/>
                <a:cs typeface="Arial" pitchFamily="34" charset="0"/>
              </a:rPr>
              <a:t>3.2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rPr>
              <a:t>X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rPr>
              <a:t> energy reduction 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3733800" y="2084695"/>
            <a:ext cx="304800" cy="304800"/>
          </a:xfrm>
          <a:prstGeom prst="rect">
            <a:avLst/>
          </a:prstGeom>
          <a:solidFill>
            <a:srgbClr val="4F6128"/>
          </a:solidFill>
          <a:ln w="25400" cap="flat" cmpd="sng" algn="ctr">
            <a:solidFill>
              <a:srgbClr val="4F61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031675" y="2084695"/>
            <a:ext cx="304800" cy="304800"/>
          </a:xfrm>
          <a:prstGeom prst="rect">
            <a:avLst/>
          </a:prstGeom>
          <a:solidFill>
            <a:srgbClr val="4F6128"/>
          </a:solidFill>
          <a:ln w="25400" cap="flat" cmpd="sng" algn="ctr">
            <a:solidFill>
              <a:srgbClr val="4F61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38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8.60315E-7 L -1.11111E-6 0.14431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8.60315E-7 L -1.11111E-6 0.14431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14431 L 0.19722 0.14431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22 0.14431 L 0.19722 0.27752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14431 L 0.19722 0.14431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8.60315E-7 L -1.11111E-6 0.14431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22 0.14431 L 0.19722 0.27752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14431 L 0.19722 0.14431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22 0.14431 L 0.19722 0.27752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2" grpId="0" animBg="1"/>
      <p:bldP spid="103" grpId="0" animBg="1"/>
      <p:bldP spid="105" grpId="0" animBg="1"/>
      <p:bldP spid="105" grpId="1" animBg="1"/>
      <p:bldP spid="105" grpId="2" animBg="1"/>
      <p:bldP spid="105" grpId="3" animBg="1"/>
      <p:bldP spid="106" grpId="0" animBg="1"/>
      <p:bldP spid="107" grpId="0" animBg="1"/>
      <p:bldP spid="107" grpId="1" animBg="1"/>
      <p:bldP spid="107" grpId="2" animBg="1"/>
      <p:bldP spid="107" grpId="3" animBg="1"/>
      <p:bldP spid="108" grpId="0" animBg="1"/>
      <p:bldP spid="108" grpId="1" animBg="1"/>
      <p:bldP spid="108" grpId="2" animBg="1"/>
      <p:bldP spid="108" grpId="3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Connector 68"/>
          <p:cNvCxnSpPr>
            <a:stCxn id="75" idx="0"/>
          </p:cNvCxnSpPr>
          <p:nvPr/>
        </p:nvCxnSpPr>
        <p:spPr>
          <a:xfrm rot="5400000" flipH="1" flipV="1">
            <a:off x="4906775" y="4982976"/>
            <a:ext cx="1752600" cy="16249"/>
          </a:xfrm>
          <a:prstGeom prst="line">
            <a:avLst/>
          </a:prstGeom>
          <a:noFill/>
          <a:ln w="38100" cap="flat" cmpd="sng" algn="ctr">
            <a:solidFill>
              <a:srgbClr val="262626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>
          <a:xfrm rot="5400000" flipH="1" flipV="1">
            <a:off x="5243591" y="4982976"/>
            <a:ext cx="1752600" cy="16249"/>
          </a:xfrm>
          <a:prstGeom prst="line">
            <a:avLst/>
          </a:prstGeom>
          <a:noFill/>
          <a:ln w="38100" cap="flat" cmpd="sng" algn="ctr">
            <a:solidFill>
              <a:srgbClr val="262626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>
          <a:xfrm rot="5400000" flipH="1" flipV="1">
            <a:off x="5545277" y="4982976"/>
            <a:ext cx="1752600" cy="16249"/>
          </a:xfrm>
          <a:prstGeom prst="line">
            <a:avLst/>
          </a:prstGeom>
          <a:noFill/>
          <a:ln w="38100" cap="flat" cmpd="sng" algn="ctr">
            <a:solidFill>
              <a:srgbClr val="262626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>
          <a:xfrm rot="5400000" flipH="1" flipV="1">
            <a:off x="5865843" y="4982976"/>
            <a:ext cx="1752600" cy="16249"/>
          </a:xfrm>
          <a:prstGeom prst="line">
            <a:avLst/>
          </a:prstGeom>
          <a:noFill/>
          <a:ln w="38100" cap="flat" cmpd="sng" algn="ctr">
            <a:solidFill>
              <a:srgbClr val="262626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>
          <a:xfrm rot="5400000" flipH="1" flipV="1">
            <a:off x="6202175" y="4982976"/>
            <a:ext cx="1752600" cy="16249"/>
          </a:xfrm>
          <a:prstGeom prst="line">
            <a:avLst/>
          </a:prstGeom>
          <a:noFill/>
          <a:ln w="38100" cap="flat" cmpd="sng" algn="ctr">
            <a:solidFill>
              <a:srgbClr val="262626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>
          <a:xfrm rot="5400000" flipH="1" flipV="1">
            <a:off x="6522741" y="4982976"/>
            <a:ext cx="1752600" cy="16249"/>
          </a:xfrm>
          <a:prstGeom prst="line">
            <a:avLst/>
          </a:prstGeom>
          <a:noFill/>
          <a:ln w="38100" cap="flat" cmpd="sng" algn="ctr">
            <a:solidFill>
              <a:srgbClr val="262626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75" name="Rounded Rectangle 74"/>
          <p:cNvSpPr/>
          <p:nvPr/>
        </p:nvSpPr>
        <p:spPr>
          <a:xfrm>
            <a:off x="5610359" y="5867400"/>
            <a:ext cx="329184" cy="4572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5938786" y="5867400"/>
            <a:ext cx="329184" cy="4572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6262346" y="5867400"/>
            <a:ext cx="329184" cy="4572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6573598" y="5867400"/>
            <a:ext cx="329184" cy="4572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907765" y="5867400"/>
            <a:ext cx="329184" cy="4572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7234783" y="5867400"/>
            <a:ext cx="329184" cy="4572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294361" y="2514600"/>
            <a:ext cx="4038600" cy="2590799"/>
            <a:chOff x="417468" y="3935105"/>
            <a:chExt cx="6059532" cy="3696201"/>
          </a:xfrm>
        </p:grpSpPr>
        <p:sp>
          <p:nvSpPr>
            <p:cNvPr id="82" name="Rounded Rectangle 81"/>
            <p:cNvSpPr/>
            <p:nvPr/>
          </p:nvSpPr>
          <p:spPr>
            <a:xfrm>
              <a:off x="1676400" y="3962400"/>
              <a:ext cx="4800600" cy="3505200"/>
            </a:xfrm>
            <a:prstGeom prst="roundRect">
              <a:avLst>
                <a:gd name="adj" fmla="val 5683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26262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 rot="5400000">
              <a:off x="-534195" y="5763905"/>
              <a:ext cx="3658394" cy="794"/>
            </a:xfrm>
            <a:prstGeom prst="straightConnector1">
              <a:avLst/>
            </a:prstGeom>
            <a:noFill/>
            <a:ln w="38100" cap="flat" cmpd="sng" algn="ctr">
              <a:solidFill>
                <a:srgbClr val="262626">
                  <a:lumMod val="75000"/>
                  <a:lumOff val="25000"/>
                </a:srgbClr>
              </a:solidFill>
              <a:prstDash val="solid"/>
              <a:headEnd type="stealth" w="lg" len="lg"/>
              <a:tailEnd type="stealth" w="lg" len="lg"/>
            </a:ln>
            <a:effectLst/>
          </p:spPr>
        </p:cxnSp>
        <p:sp>
          <p:nvSpPr>
            <p:cNvPr id="84" name="TextBox 83"/>
            <p:cNvSpPr txBox="1"/>
            <p:nvPr/>
          </p:nvSpPr>
          <p:spPr>
            <a:xfrm rot="16200000">
              <a:off x="-678216" y="6012402"/>
              <a:ext cx="2714588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Myriad Pro Bold Cond"/>
                  <a:ea typeface="ヒラギノ角ゴ ProN W6"/>
                  <a:cs typeface="+mn-cs"/>
                </a:rPr>
                <a:t>Memory Channel</a:t>
              </a: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1905000" y="4114800"/>
              <a:ext cx="685800" cy="320040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62626"/>
              </a:solidFill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orbel"/>
                  <a:ea typeface="ヒラギノ角ゴ ProN W6"/>
                  <a:cs typeface="+mn-cs"/>
                </a:rPr>
                <a:t>Chip I/O</a:t>
              </a:r>
            </a:p>
          </p:txBody>
        </p:sp>
        <p:cxnSp>
          <p:nvCxnSpPr>
            <p:cNvPr id="86" name="Straight Arrow Connector 85"/>
            <p:cNvCxnSpPr>
              <a:stCxn id="85" idx="1"/>
            </p:cNvCxnSpPr>
            <p:nvPr/>
          </p:nvCxnSpPr>
          <p:spPr>
            <a:xfrm rot="10800000">
              <a:off x="1295400" y="5715000"/>
              <a:ext cx="609600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262626">
                  <a:lumMod val="75000"/>
                  <a:lumOff val="2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Arrow Connector 86"/>
            <p:cNvCxnSpPr/>
            <p:nvPr/>
          </p:nvCxnSpPr>
          <p:spPr>
            <a:xfrm rot="10800000">
              <a:off x="2590800" y="5715000"/>
              <a:ext cx="3657600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262626">
                  <a:lumMod val="75000"/>
                  <a:lumOff val="2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88" name="Rounded Rectangle 87"/>
            <p:cNvSpPr/>
            <p:nvPr/>
          </p:nvSpPr>
          <p:spPr>
            <a:xfrm>
              <a:off x="2819400" y="4114800"/>
              <a:ext cx="1600200" cy="1295400"/>
            </a:xfrm>
            <a:prstGeom prst="roundRect">
              <a:avLst/>
            </a:prstGeom>
            <a:solidFill>
              <a:srgbClr val="F2F2F2">
                <a:lumMod val="9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4648200" y="4114800"/>
              <a:ext cx="1600200" cy="1295400"/>
            </a:xfrm>
            <a:prstGeom prst="roundRect">
              <a:avLst/>
            </a:prstGeom>
            <a:solidFill>
              <a:srgbClr val="F2F2F2">
                <a:lumMod val="9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orbel"/>
                  <a:ea typeface="ヒラギノ角ゴ ProN W6"/>
                  <a:cs typeface="+mn-cs"/>
                </a:rPr>
                <a:t>Bank</a:t>
              </a: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2819400" y="6019800"/>
              <a:ext cx="1600200" cy="1295400"/>
            </a:xfrm>
            <a:prstGeom prst="roundRect">
              <a:avLst/>
            </a:prstGeom>
            <a:solidFill>
              <a:srgbClr val="F2F2F2">
                <a:lumMod val="9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endParaRP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4648200" y="6019800"/>
              <a:ext cx="1600200" cy="1295400"/>
            </a:xfrm>
            <a:prstGeom prst="roundRect">
              <a:avLst/>
            </a:prstGeom>
            <a:solidFill>
              <a:srgbClr val="F2F2F2">
                <a:lumMod val="9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endParaRPr>
            </a:p>
          </p:txBody>
        </p:sp>
        <p:cxnSp>
          <p:nvCxnSpPr>
            <p:cNvPr id="92" name="Straight Connector 91"/>
            <p:cNvCxnSpPr>
              <a:stCxn id="89" idx="2"/>
              <a:endCxn id="91" idx="0"/>
            </p:cNvCxnSpPr>
            <p:nvPr/>
          </p:nvCxnSpPr>
          <p:spPr>
            <a:xfrm rot="5400000">
              <a:off x="5143500" y="5715000"/>
              <a:ext cx="609600" cy="0"/>
            </a:xfrm>
            <a:prstGeom prst="line">
              <a:avLst/>
            </a:prstGeom>
            <a:noFill/>
            <a:ln w="38100" cap="flat" cmpd="sng" algn="ctr">
              <a:solidFill>
                <a:srgbClr val="262626">
                  <a:lumMod val="75000"/>
                  <a:lumOff val="2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>
              <a:stCxn id="88" idx="2"/>
              <a:endCxn id="90" idx="0"/>
            </p:cNvCxnSpPr>
            <p:nvPr/>
          </p:nvCxnSpPr>
          <p:spPr>
            <a:xfrm rot="5400000">
              <a:off x="3314700" y="5715000"/>
              <a:ext cx="609600" cy="0"/>
            </a:xfrm>
            <a:prstGeom prst="line">
              <a:avLst/>
            </a:prstGeom>
            <a:noFill/>
            <a:ln w="38100" cap="flat" cmpd="sng" algn="ctr">
              <a:solidFill>
                <a:srgbClr val="262626">
                  <a:lumMod val="75000"/>
                  <a:lumOff val="2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4" name="Group 93"/>
          <p:cNvGrpSpPr/>
          <p:nvPr/>
        </p:nvGrpSpPr>
        <p:grpSpPr>
          <a:xfrm>
            <a:off x="5475961" y="1371600"/>
            <a:ext cx="2209800" cy="2133600"/>
            <a:chOff x="7696200" y="4038600"/>
            <a:chExt cx="3200400" cy="3276600"/>
          </a:xfrm>
        </p:grpSpPr>
        <p:sp>
          <p:nvSpPr>
            <p:cNvPr id="95" name="Rounded Rectangle 94"/>
            <p:cNvSpPr/>
            <p:nvPr/>
          </p:nvSpPr>
          <p:spPr>
            <a:xfrm>
              <a:off x="7696200" y="4038600"/>
              <a:ext cx="3200400" cy="3276600"/>
            </a:xfrm>
            <a:prstGeom prst="roundRect">
              <a:avLst>
                <a:gd name="adj" fmla="val 4365"/>
              </a:avLst>
            </a:prstGeom>
            <a:solidFill>
              <a:srgbClr val="F2F2F2">
                <a:lumMod val="9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endParaRP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7848600" y="6477000"/>
              <a:ext cx="2895600" cy="68580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26262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orbel"/>
                  <a:ea typeface="ヒラギノ角ゴ ProN W6"/>
                  <a:cs typeface="+mn-cs"/>
                </a:rPr>
                <a:t>Bank I/O</a:t>
              </a: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7848600" y="5334000"/>
              <a:ext cx="2895600" cy="990600"/>
            </a:xfrm>
            <a:prstGeom prst="roundRect">
              <a:avLst>
                <a:gd name="adj" fmla="val 7118"/>
              </a:avLst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7848600" y="4191000"/>
              <a:ext cx="2895600" cy="990600"/>
            </a:xfrm>
            <a:prstGeom prst="roundRect">
              <a:avLst>
                <a:gd name="adj" fmla="val 7118"/>
              </a:avLst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orbel"/>
                  <a:ea typeface="ヒラギノ角ゴ ProN W6"/>
                  <a:cs typeface="+mn-cs"/>
                </a:rPr>
                <a:t>Subarray</a:t>
              </a:r>
            </a:p>
          </p:txBody>
        </p:sp>
      </p:grpSp>
      <p:cxnSp>
        <p:nvCxnSpPr>
          <p:cNvPr id="99" name="Straight Connector 98"/>
          <p:cNvCxnSpPr/>
          <p:nvPr/>
        </p:nvCxnSpPr>
        <p:spPr>
          <a:xfrm>
            <a:off x="4114800" y="3505200"/>
            <a:ext cx="1361161" cy="0"/>
          </a:xfrm>
          <a:prstGeom prst="line">
            <a:avLst/>
          </a:prstGeom>
          <a:noFill/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dash"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>
          <a:xfrm flipV="1">
            <a:off x="4114800" y="1447802"/>
            <a:ext cx="1361160" cy="1219198"/>
          </a:xfrm>
          <a:prstGeom prst="line">
            <a:avLst/>
          </a:prstGeom>
          <a:noFill/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dash"/>
            <a:headEnd type="none" w="med" len="med"/>
            <a:tailEnd type="none" w="med" len="med"/>
          </a:ln>
          <a:effectLst/>
        </p:spPr>
      </p:cxnSp>
      <p:sp>
        <p:nvSpPr>
          <p:cNvPr id="101" name="Oval 100"/>
          <p:cNvSpPr/>
          <p:nvPr/>
        </p:nvSpPr>
        <p:spPr>
          <a:xfrm>
            <a:off x="5931157" y="4375484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6256009" y="4375484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6580862" y="4375484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6905715" y="4375484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7230567" y="4375484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5931157" y="4700337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6256009" y="4700337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6580862" y="4700337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6905715" y="4700337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7230567" y="4700337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5606304" y="4375484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5606304" y="4700337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grpSp>
        <p:nvGrpSpPr>
          <p:cNvPr id="113" name="Group 120"/>
          <p:cNvGrpSpPr/>
          <p:nvPr/>
        </p:nvGrpSpPr>
        <p:grpSpPr>
          <a:xfrm>
            <a:off x="5606304" y="5025189"/>
            <a:ext cx="1949116" cy="324853"/>
            <a:chOff x="11963400" y="12192000"/>
            <a:chExt cx="2743200" cy="457200"/>
          </a:xfrm>
        </p:grpSpPr>
        <p:sp>
          <p:nvSpPr>
            <p:cNvPr id="114" name="Oval 113"/>
            <p:cNvSpPr/>
            <p:nvPr/>
          </p:nvSpPr>
          <p:spPr>
            <a:xfrm>
              <a:off x="12420600" y="12192000"/>
              <a:ext cx="457200" cy="457200"/>
            </a:xfrm>
            <a:prstGeom prst="ellipse">
              <a:avLst/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12877800" y="12192000"/>
              <a:ext cx="457200" cy="457200"/>
            </a:xfrm>
            <a:prstGeom prst="ellipse">
              <a:avLst/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13792200" y="12192000"/>
              <a:ext cx="457200" cy="457200"/>
            </a:xfrm>
            <a:prstGeom prst="ellipse">
              <a:avLst/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14249400" y="12192000"/>
              <a:ext cx="457200" cy="457200"/>
            </a:xfrm>
            <a:prstGeom prst="ellipse">
              <a:avLst/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1963400" y="12192000"/>
              <a:ext cx="457200" cy="457200"/>
            </a:xfrm>
            <a:prstGeom prst="ellipse">
              <a:avLst/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13335000" y="12192000"/>
              <a:ext cx="457200" cy="457200"/>
            </a:xfrm>
            <a:prstGeom prst="ellipse">
              <a:avLst/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  <a:cs typeface="+mn-cs"/>
              </a:endParaRPr>
            </a:p>
          </p:txBody>
        </p:sp>
      </p:grpSp>
      <p:sp>
        <p:nvSpPr>
          <p:cNvPr id="120" name="Oval 119"/>
          <p:cNvSpPr/>
          <p:nvPr/>
        </p:nvSpPr>
        <p:spPr>
          <a:xfrm>
            <a:off x="5606304" y="5350042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5931157" y="5350042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6256009" y="5350042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6580862" y="5350042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6905715" y="5350042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7230567" y="5350042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126" name="Freeform 125"/>
          <p:cNvSpPr/>
          <p:nvPr/>
        </p:nvSpPr>
        <p:spPr>
          <a:xfrm>
            <a:off x="7570939" y="2091846"/>
            <a:ext cx="492690" cy="2327754"/>
          </a:xfrm>
          <a:custGeom>
            <a:avLst/>
            <a:gdLst>
              <a:gd name="connsiteX0" fmla="*/ 0 w 492690"/>
              <a:gd name="connsiteY0" fmla="*/ 0 h 1941534"/>
              <a:gd name="connsiteX1" fmla="*/ 488515 w 492690"/>
              <a:gd name="connsiteY1" fmla="*/ 1102290 h 1941534"/>
              <a:gd name="connsiteX2" fmla="*/ 25052 w 492690"/>
              <a:gd name="connsiteY2" fmla="*/ 1941534 h 194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690" h="1941534">
                <a:moveTo>
                  <a:pt x="0" y="0"/>
                </a:moveTo>
                <a:cubicBezTo>
                  <a:pt x="242170" y="389350"/>
                  <a:pt x="484340" y="778701"/>
                  <a:pt x="488515" y="1102290"/>
                </a:cubicBezTo>
                <a:cubicBezTo>
                  <a:pt x="492690" y="1425879"/>
                  <a:pt x="258871" y="1683706"/>
                  <a:pt x="25052" y="1941534"/>
                </a:cubicBezTo>
              </a:path>
            </a:pathLst>
          </a:custGeom>
          <a:noFill/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dash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sp>
        <p:nvSpPr>
          <p:cNvPr id="127" name="Freeform 126"/>
          <p:cNvSpPr/>
          <p:nvPr/>
        </p:nvSpPr>
        <p:spPr>
          <a:xfrm>
            <a:off x="7570939" y="1465544"/>
            <a:ext cx="1192061" cy="4859055"/>
          </a:xfrm>
          <a:custGeom>
            <a:avLst/>
            <a:gdLst>
              <a:gd name="connsiteX0" fmla="*/ 0 w 1192061"/>
              <a:gd name="connsiteY0" fmla="*/ 0 h 4572000"/>
              <a:gd name="connsiteX1" fmla="*/ 1189973 w 1192061"/>
              <a:gd name="connsiteY1" fmla="*/ 1979113 h 4572000"/>
              <a:gd name="connsiteX2" fmla="*/ 12526 w 1192061"/>
              <a:gd name="connsiteY2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2061" h="4572000">
                <a:moveTo>
                  <a:pt x="0" y="0"/>
                </a:moveTo>
                <a:cubicBezTo>
                  <a:pt x="593942" y="608556"/>
                  <a:pt x="1187885" y="1217113"/>
                  <a:pt x="1189973" y="1979113"/>
                </a:cubicBezTo>
                <a:cubicBezTo>
                  <a:pt x="1192061" y="2741113"/>
                  <a:pt x="602293" y="3656556"/>
                  <a:pt x="12526" y="4572000"/>
                </a:cubicBezTo>
              </a:path>
            </a:pathLst>
          </a:custGeom>
          <a:noFill/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dash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orbel"/>
              <a:ea typeface="ヒラギノ角ゴ ProN W6"/>
              <a:cs typeface="+mn-cs"/>
            </a:endParaRPr>
          </a:p>
        </p:txBody>
      </p:sp>
      <p:cxnSp>
        <p:nvCxnSpPr>
          <p:cNvPr id="128" name="Curved Connector 127"/>
          <p:cNvCxnSpPr>
            <a:stCxn id="112" idx="2"/>
            <a:endCxn id="120" idx="2"/>
          </p:cNvCxnSpPr>
          <p:nvPr/>
        </p:nvCxnSpPr>
        <p:spPr>
          <a:xfrm rot="10800000" flipV="1">
            <a:off x="5606303" y="4862763"/>
            <a:ext cx="1588" cy="649705"/>
          </a:xfrm>
          <a:prstGeom prst="curvedConnector3">
            <a:avLst>
              <a:gd name="adj1" fmla="val 34115313"/>
            </a:avLst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lg" len="med"/>
            <a:tailEnd type="triangle" w="lg" len="med"/>
          </a:ln>
          <a:effectLst/>
        </p:spPr>
      </p:cxnSp>
      <p:sp>
        <p:nvSpPr>
          <p:cNvPr id="129" name="TextBox 128"/>
          <p:cNvSpPr txBox="1"/>
          <p:nvPr/>
        </p:nvSpPr>
        <p:spPr>
          <a:xfrm>
            <a:off x="3163016" y="5399782"/>
            <a:ext cx="2159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Intra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Subarray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62626">
                  <a:lumMod val="95000"/>
                  <a:lumOff val="5000"/>
                </a:srgbClr>
              </a:solidFill>
              <a:effectLst/>
              <a:uLnTx/>
              <a:uFillTx/>
              <a:latin typeface="Tahoma"/>
              <a:ea typeface="ヒラギノ角ゴ ProN W6"/>
              <a:cs typeface="Tahoma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Copy (2 ACTs)</a:t>
            </a:r>
          </a:p>
        </p:txBody>
      </p:sp>
      <p:cxnSp>
        <p:nvCxnSpPr>
          <p:cNvPr id="130" name="Curved Connector 129"/>
          <p:cNvCxnSpPr>
            <a:stCxn id="90" idx="2"/>
            <a:endCxn id="91" idx="2"/>
          </p:cNvCxnSpPr>
          <p:nvPr/>
        </p:nvCxnSpPr>
        <p:spPr>
          <a:xfrm rot="16200000" flipH="1">
            <a:off x="3037910" y="4274393"/>
            <a:ext cx="1588" cy="1218871"/>
          </a:xfrm>
          <a:prstGeom prst="curvedConnector3">
            <a:avLst>
              <a:gd name="adj1" fmla="val 33326522"/>
            </a:avLst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lg" len="med"/>
            <a:tailEnd type="triangle" w="lg" len="med"/>
          </a:ln>
          <a:effectLst/>
        </p:spPr>
      </p:cxnSp>
      <p:sp>
        <p:nvSpPr>
          <p:cNvPr id="131" name="TextBox 130"/>
          <p:cNvSpPr txBox="1"/>
          <p:nvPr/>
        </p:nvSpPr>
        <p:spPr>
          <a:xfrm>
            <a:off x="495587" y="5325016"/>
            <a:ext cx="245046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Inter Bank Copy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(Pipelined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Internal RD/WR)</a:t>
            </a:r>
          </a:p>
        </p:txBody>
      </p:sp>
      <p:cxnSp>
        <p:nvCxnSpPr>
          <p:cNvPr id="132" name="Curved Connector 131"/>
          <p:cNvCxnSpPr>
            <a:stCxn id="98" idx="1"/>
            <a:endCxn id="97" idx="1"/>
          </p:cNvCxnSpPr>
          <p:nvPr/>
        </p:nvCxnSpPr>
        <p:spPr>
          <a:xfrm rot="10800000" flipV="1">
            <a:off x="5581190" y="1793357"/>
            <a:ext cx="1588" cy="744279"/>
          </a:xfrm>
          <a:prstGeom prst="curvedConnector3">
            <a:avLst>
              <a:gd name="adj1" fmla="val 68822188"/>
            </a:avLst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lg" len="med"/>
            <a:tailEnd type="triangle" w="lg" len="med"/>
          </a:ln>
          <a:effectLst/>
        </p:spPr>
      </p:cxnSp>
      <p:sp>
        <p:nvSpPr>
          <p:cNvPr id="133" name="TextBox 132"/>
          <p:cNvSpPr txBox="1"/>
          <p:nvPr/>
        </p:nvSpPr>
        <p:spPr>
          <a:xfrm>
            <a:off x="374953" y="1268760"/>
            <a:ext cx="4109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Inter S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ubarray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 Copy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(Use Inter-Bank Copy Twice)</a:t>
            </a:r>
          </a:p>
        </p:txBody>
      </p:sp>
      <p:sp>
        <p:nvSpPr>
          <p:cNvPr id="134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196850"/>
            <a:ext cx="8545388" cy="558800"/>
          </a:xfrm>
          <a:ln/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1A5712"/>
                </a:solidFill>
                <a:latin typeface="Garamond"/>
                <a:cs typeface="Garamond"/>
              </a:rPr>
              <a:t>Generalized RowClone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940152" y="395952"/>
            <a:ext cx="3276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0.01% area cost</a:t>
            </a:r>
          </a:p>
        </p:txBody>
      </p:sp>
    </p:spTree>
    <p:extLst>
      <p:ext uri="{BB962C8B-B14F-4D97-AF65-F5344CB8AC3E}">
        <p14:creationId xmlns:p14="http://schemas.microsoft.com/office/powerpoint/2010/main" val="8920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29" grpId="1"/>
      <p:bldP spid="131" grpId="0"/>
      <p:bldP spid="131" grpId="1"/>
      <p:bldP spid="133" grpId="0"/>
      <p:bldP spid="133" grpId="1"/>
      <p:bldP spid="6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1A5712"/>
                </a:solidFill>
                <a:latin typeface="Garamond"/>
                <a:cs typeface="Garamond"/>
              </a:rPr>
              <a:t>RowClone: Fast Row Initialization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752600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27729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98377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160059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639671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114800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585448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047130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526742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001871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472519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934201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752600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227729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698377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160059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639671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114800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85448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047130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526742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001871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472519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934201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752600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227729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698377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160059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639671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4114800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585448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047130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526742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001871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472519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6934201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752600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  <a:cs typeface="+mn-cs"/>
              </a:rPr>
              <a:t>0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227729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  <a:cs typeface="+mn-cs"/>
              </a:rPr>
              <a:t>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2698377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  <a:cs typeface="+mn-cs"/>
              </a:rPr>
              <a:t>0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3160059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  <a:cs typeface="+mn-cs"/>
              </a:rPr>
              <a:t>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3639671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  <a:cs typeface="+mn-cs"/>
              </a:rPr>
              <a:t>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4114800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  <a:cs typeface="+mn-cs"/>
              </a:rPr>
              <a:t>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4585448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  <a:cs typeface="+mn-cs"/>
              </a:rPr>
              <a:t>0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047130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  <a:cs typeface="+mn-cs"/>
              </a:rPr>
              <a:t>0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5526742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  <a:cs typeface="+mn-cs"/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6001871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  <a:cs typeface="+mn-cs"/>
              </a:rPr>
              <a:t>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6472519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  <a:cs typeface="+mn-cs"/>
              </a:rPr>
              <a:t>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6934201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  <a:cs typeface="+mn-cs"/>
              </a:rPr>
              <a:t>0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752600" y="3635052"/>
            <a:ext cx="5652248" cy="718528"/>
            <a:chOff x="1815351" y="3610404"/>
            <a:chExt cx="5652248" cy="718528"/>
          </a:xfrm>
        </p:grpSpPr>
        <p:sp>
          <p:nvSpPr>
            <p:cNvPr id="53" name="Rectangle 52"/>
            <p:cNvSpPr/>
            <p:nvPr/>
          </p:nvSpPr>
          <p:spPr bwMode="auto">
            <a:xfrm>
              <a:off x="1815351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  <a:cs typeface="+mn-cs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290480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  <a:cs typeface="+mn-cs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2761128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  <a:cs typeface="+mn-cs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222810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  <a:cs typeface="+mn-cs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3702422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  <a:cs typeface="+mn-cs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4177551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  <a:cs typeface="+mn-cs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4648199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  <a:cs typeface="+mn-cs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5109881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  <a:cs typeface="+mn-cs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5589493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  <a:cs typeface="+mn-cs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6064622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  <a:cs typeface="+mn-cs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6535270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  <a:cs typeface="+mn-cs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6996952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  <a:cs typeface="+mn-cs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762000" y="4810780"/>
            <a:ext cx="291682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N W6"/>
                <a:cs typeface="+mn-cs"/>
              </a:rPr>
              <a:t>Fix a row at Zero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N W6"/>
                <a:cs typeface="+mn-cs"/>
              </a:rPr>
              <a:t>(0.5% loss in capacity)</a:t>
            </a:r>
          </a:p>
        </p:txBody>
      </p:sp>
      <p:cxnSp>
        <p:nvCxnSpPr>
          <p:cNvPr id="68" name="Shape 67"/>
          <p:cNvCxnSpPr>
            <a:stCxn id="40" idx="1"/>
          </p:cNvCxnSpPr>
          <p:nvPr/>
        </p:nvCxnSpPr>
        <p:spPr>
          <a:xfrm rot="10800000" flipV="1">
            <a:off x="1295400" y="3372598"/>
            <a:ext cx="457200" cy="143818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Slide Number Placeholder 69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3C8E0-6DD9-4302-9AA9-5177C785CB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ヒラギノ角ゴ ProN W6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ヒラギノ角ゴ ProN W6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89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1A5712"/>
                </a:solidFill>
                <a:cs typeface="Garamond"/>
              </a:rPr>
              <a:t>RowClone: Bulk Initialization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Initialization with arbitrary data</a:t>
            </a:r>
          </a:p>
          <a:p>
            <a:pPr lvl="1"/>
            <a:r>
              <a:rPr lang="en-US" dirty="0"/>
              <a:t>Initialize one row</a:t>
            </a:r>
          </a:p>
          <a:p>
            <a:pPr lvl="1"/>
            <a:r>
              <a:rPr lang="en-US" dirty="0"/>
              <a:t>Copy the data to other rows</a:t>
            </a:r>
          </a:p>
          <a:p>
            <a:pPr lvl="1"/>
            <a:endParaRPr lang="en-US" dirty="0"/>
          </a:p>
          <a:p>
            <a:r>
              <a:rPr lang="en-US" dirty="0"/>
              <a:t>Zero initialization (most common)</a:t>
            </a:r>
          </a:p>
          <a:p>
            <a:pPr lvl="1"/>
            <a:r>
              <a:rPr lang="en-US" dirty="0"/>
              <a:t>Reserve a row in each subarray (always zero)</a:t>
            </a:r>
          </a:p>
          <a:p>
            <a:pPr lvl="1"/>
            <a:r>
              <a:rPr lang="en-US" dirty="0"/>
              <a:t>Copy data from reserved row (FPM mode)</a:t>
            </a:r>
          </a:p>
          <a:p>
            <a:pPr lvl="1"/>
            <a:r>
              <a:rPr lang="en-US" sz="2400" b="1" dirty="0">
                <a:latin typeface="Arial" pitchFamily="34" charset="0"/>
                <a:cs typeface="Arial" pitchFamily="34" charset="0"/>
              </a:rPr>
              <a:t>6.0</a:t>
            </a:r>
            <a:r>
              <a:rPr lang="en-US" b="1" dirty="0"/>
              <a:t>X</a:t>
            </a:r>
            <a:r>
              <a:rPr lang="en-US" dirty="0"/>
              <a:t> lower latency,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41.5</a:t>
            </a:r>
            <a:r>
              <a:rPr lang="en-US" b="1" dirty="0"/>
              <a:t>X</a:t>
            </a:r>
            <a:r>
              <a:rPr lang="en-US" dirty="0"/>
              <a:t> lower DRAM energy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0.2%</a:t>
            </a:r>
            <a:r>
              <a:rPr lang="en-US" sz="2400" dirty="0"/>
              <a:t> </a:t>
            </a:r>
            <a:r>
              <a:rPr lang="en-US" dirty="0"/>
              <a:t>loss in capacity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charset="-128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DF7960-744B-4E11-833B-0BD286A88A13}"/>
              </a:ext>
            </a:extLst>
          </p:cNvPr>
          <p:cNvSpPr/>
          <p:nvPr/>
        </p:nvSpPr>
        <p:spPr>
          <a:xfrm>
            <a:off x="152400" y="64770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17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1A5712"/>
                </a:solidFill>
                <a:cs typeface="Garamond"/>
              </a:rPr>
              <a:t>RowClone: Latency &amp; Energy Benefits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charset="-128"/>
              <a:cs typeface="+mn-cs"/>
            </a:endParaRPr>
          </a:p>
        </p:txBody>
      </p:sp>
      <p:graphicFrame>
        <p:nvGraphicFramePr>
          <p:cNvPr id="17" name="Chart 16"/>
          <p:cNvGraphicFramePr/>
          <p:nvPr/>
        </p:nvGraphicFramePr>
        <p:xfrm>
          <a:off x="381000" y="1295400"/>
          <a:ext cx="3886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4724400" y="1219200"/>
          <a:ext cx="4010025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143000" y="1824335"/>
            <a:ext cx="915251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11.6x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28800" y="3272135"/>
            <a:ext cx="766557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1.9x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24443" y="2510135"/>
            <a:ext cx="766557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6.0x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90800" y="3424535"/>
            <a:ext cx="766557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1.0x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10200" y="1676400"/>
            <a:ext cx="938077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74.4x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43843" y="3500735"/>
            <a:ext cx="766557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3.2x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82043" y="3500735"/>
            <a:ext cx="766557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1.5x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96200" y="2281535"/>
            <a:ext cx="938077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41.5x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04800" y="4495800"/>
            <a:ext cx="8534400" cy="12192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"/>
                <a:cs typeface="+mn-cs"/>
              </a:rPr>
              <a:t>Very low cost: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0.01%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"/>
                <a:cs typeface="+mn-cs"/>
              </a:rPr>
              <a:t> increase in die area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69F22B-EB97-4C8E-9272-1F6C3D632074}"/>
              </a:ext>
            </a:extLst>
          </p:cNvPr>
          <p:cNvSpPr/>
          <p:nvPr/>
        </p:nvSpPr>
        <p:spPr>
          <a:xfrm>
            <a:off x="152400" y="64770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48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Graphic spid="18" grpId="0">
        <p:bldAsOne/>
      </p:bldGraphic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Copy and Initialization in Workloads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charset="-128"/>
              <a:cs typeface="+mn-cs"/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609600" y="1295400"/>
          <a:ext cx="8164285" cy="4781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Oval 12"/>
          <p:cNvSpPr/>
          <p:nvPr/>
        </p:nvSpPr>
        <p:spPr>
          <a:xfrm>
            <a:off x="1828800" y="1981200"/>
            <a:ext cx="762000" cy="1905000"/>
          </a:xfrm>
          <a:prstGeom prst="ellipse">
            <a:avLst/>
          </a:prstGeom>
          <a:noFill/>
          <a:ln w="5715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71800" y="1981200"/>
            <a:ext cx="762000" cy="1371600"/>
          </a:xfrm>
          <a:prstGeom prst="ellipse">
            <a:avLst/>
          </a:prstGeom>
          <a:noFill/>
          <a:ln w="5715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191000" y="1981200"/>
            <a:ext cx="762000" cy="2514600"/>
          </a:xfrm>
          <a:prstGeom prst="ellipse">
            <a:avLst/>
          </a:prstGeom>
          <a:noFill/>
          <a:ln w="5715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334000" y="1981200"/>
            <a:ext cx="762000" cy="533400"/>
          </a:xfrm>
          <a:prstGeom prst="ellipse">
            <a:avLst/>
          </a:prstGeom>
          <a:noFill/>
          <a:ln w="5715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477000" y="1981200"/>
            <a:ext cx="762000" cy="685800"/>
          </a:xfrm>
          <a:prstGeom prst="ellipse">
            <a:avLst/>
          </a:prstGeom>
          <a:noFill/>
          <a:ln w="5715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0" y="1981200"/>
            <a:ext cx="762000" cy="3124200"/>
          </a:xfrm>
          <a:prstGeom prst="ellipse">
            <a:avLst/>
          </a:prstGeom>
          <a:noFill/>
          <a:ln w="5715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9F6AB6-89B2-4B2D-9316-4771CC6658D2}"/>
              </a:ext>
            </a:extLst>
          </p:cNvPr>
          <p:cNvSpPr/>
          <p:nvPr/>
        </p:nvSpPr>
        <p:spPr>
          <a:xfrm>
            <a:off x="152400" y="64770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7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5" grpId="0" animBg="1"/>
      <p:bldP spid="15" grpId="1" animBg="1"/>
      <p:bldP spid="15" grpId="2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8" grpId="2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1A5712"/>
                </a:solidFill>
                <a:latin typeface="Garamond"/>
                <a:cs typeface="Garamond"/>
              </a:rPr>
              <a:t>RowClone: Application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63C8E0-6DD9-4302-9AA9-5177C785CB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395536" y="1556792"/>
          <a:ext cx="8412479" cy="482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908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1A5712"/>
                </a:solidFill>
                <a:latin typeface="Garamond"/>
                <a:cs typeface="Garamond"/>
              </a:rPr>
              <a:t>End-to-End System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63C8E0-6DD9-4302-9AA9-5177C785CB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38200" y="5486400"/>
            <a:ext cx="3276600" cy="762000"/>
          </a:xfrm>
          <a:prstGeom prst="round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DRAM (RowClone)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38200" y="4495800"/>
            <a:ext cx="3276600" cy="762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Microarchitecture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38200" y="3505200"/>
            <a:ext cx="3276600" cy="762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ISA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38200" y="2514600"/>
            <a:ext cx="3276600" cy="762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Operating System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38200" y="1524000"/>
            <a:ext cx="3276600" cy="762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8200" y="1412776"/>
            <a:ext cx="4191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"/>
                <a:cs typeface="Tahoma"/>
              </a:rPr>
              <a:t>How to communicate occurrences of bulk copy/initialization across layers?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48200" y="4491117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"/>
                <a:cs typeface="Tahoma"/>
              </a:rPr>
              <a:t>How to maximize latency and energy savings?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48200" y="3197294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"/>
                <a:cs typeface="Tahoma"/>
              </a:rPr>
              <a:t>How to ensure cache coherence?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/>
              <a:ea typeface=""/>
              <a:cs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/>
              <a:ea typeface=""/>
              <a:cs typeface="Tahom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48200" y="5714092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"/>
                <a:cs typeface="Tahoma"/>
              </a:rPr>
              <a:t>How to handle data reuse?</a:t>
            </a:r>
          </a:p>
        </p:txBody>
      </p:sp>
    </p:spTree>
    <p:extLst>
      <p:ext uri="{BB962C8B-B14F-4D97-AF65-F5344CB8AC3E}">
        <p14:creationId xmlns:p14="http://schemas.microsoft.com/office/powerpoint/2010/main" val="61024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2449896"/>
          </a:xfrm>
        </p:spPr>
        <p:txBody>
          <a:bodyPr/>
          <a:lstStyle/>
          <a:p>
            <a:r>
              <a:rPr lang="en-US" sz="7200" dirty="0">
                <a:solidFill>
                  <a:schemeClr val="accent2"/>
                </a:solidFill>
              </a:rPr>
              <a:t>Ambit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In-Memory Accelerator for Bulk Bitwise Operations </a:t>
            </a:r>
            <a:b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Using Commodity DRAM Technology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Subtitle 5"/>
          <p:cNvSpPr txBox="1">
            <a:spLocks/>
          </p:cNvSpPr>
          <p:nvPr/>
        </p:nvSpPr>
        <p:spPr>
          <a:xfrm>
            <a:off x="0" y="3200400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Vivek Seshadri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Donghyuk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Lee, Thomas Mullins, Hasan Hassan,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Amirali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Boroumand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, Jeremie Kim, Michael A.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Kozuch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, Onur Mutlu, Phillip B. Gibbons, Todd C. Mowry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38D4D3-936A-4801-A581-390379B37473}"/>
              </a:ext>
            </a:extLst>
          </p:cNvPr>
          <p:cNvGrpSpPr/>
          <p:nvPr/>
        </p:nvGrpSpPr>
        <p:grpSpPr>
          <a:xfrm>
            <a:off x="1524000" y="5090852"/>
            <a:ext cx="6096000" cy="1400696"/>
            <a:chOff x="715096" y="4617720"/>
            <a:chExt cx="7628804" cy="1752892"/>
          </a:xfrm>
        </p:grpSpPr>
        <p:pic>
          <p:nvPicPr>
            <p:cNvPr id="7" name="Picture 6" descr="Intel-logo.jpg">
              <a:extLst>
                <a:ext uri="{FF2B5EF4-FFF2-40B4-BE49-F238E27FC236}">
                  <a16:creationId xmlns:a16="http://schemas.microsoft.com/office/drawing/2014/main" id="{E6882D8D-E1FC-415D-81C8-776844998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t="8000" b="16000"/>
            <a:stretch>
              <a:fillRect/>
            </a:stretch>
          </p:blipFill>
          <p:spPr>
            <a:xfrm>
              <a:off x="7113270" y="4617720"/>
              <a:ext cx="1230630" cy="868680"/>
            </a:xfrm>
            <a:prstGeom prst="rect">
              <a:avLst/>
            </a:prstGeom>
          </p:spPr>
        </p:pic>
        <p:pic>
          <p:nvPicPr>
            <p:cNvPr id="9" name="Picture 8" descr="cmu.jpg">
              <a:extLst>
                <a:ext uri="{FF2B5EF4-FFF2-40B4-BE49-F238E27FC236}">
                  <a16:creationId xmlns:a16="http://schemas.microsoft.com/office/drawing/2014/main" id="{C3C6BE5C-0E68-449D-8D6A-1660ECEE7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 t="21333" b="21333"/>
            <a:stretch>
              <a:fillRect/>
            </a:stretch>
          </p:blipFill>
          <p:spPr>
            <a:xfrm>
              <a:off x="2971800" y="4739420"/>
              <a:ext cx="3576692" cy="740197"/>
            </a:xfrm>
            <a:prstGeom prst="rect">
              <a:avLst/>
            </a:prstGeom>
          </p:spPr>
        </p:pic>
        <p:pic>
          <p:nvPicPr>
            <p:cNvPr id="10" name="Picture 9" descr="safari.png">
              <a:extLst>
                <a:ext uri="{FF2B5EF4-FFF2-40B4-BE49-F238E27FC236}">
                  <a16:creationId xmlns:a16="http://schemas.microsoft.com/office/drawing/2014/main" id="{716B8FB7-584F-4FE7-965B-D4A3C34F8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5096" y="4774626"/>
              <a:ext cx="1917700" cy="554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D58884E-99AD-439D-AB87-B75B129E3D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4" t="22732" r="5795" b="23986"/>
            <a:stretch/>
          </p:blipFill>
          <p:spPr>
            <a:xfrm>
              <a:off x="1437944" y="5684813"/>
              <a:ext cx="3067711" cy="685799"/>
            </a:xfrm>
            <a:prstGeom prst="rect">
              <a:avLst/>
            </a:prstGeom>
          </p:spPr>
        </p:pic>
        <p:pic>
          <p:nvPicPr>
            <p:cNvPr id="1028" name="Picture 4" descr="Image result for eth zurich (swiss federal institute of technology) logo">
              <a:extLst>
                <a:ext uri="{FF2B5EF4-FFF2-40B4-BE49-F238E27FC236}">
                  <a16:creationId xmlns:a16="http://schemas.microsoft.com/office/drawing/2014/main" id="{FCD9374D-9E27-4813-A37A-3CD05D17D4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77" b="18277"/>
            <a:stretch/>
          </p:blipFill>
          <p:spPr bwMode="auto">
            <a:xfrm>
              <a:off x="5008457" y="5704378"/>
              <a:ext cx="2535343" cy="642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246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Chip Hierarchy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" name="Group 202"/>
          <p:cNvGrpSpPr/>
          <p:nvPr/>
        </p:nvGrpSpPr>
        <p:grpSpPr>
          <a:xfrm>
            <a:off x="4209756" y="1403684"/>
            <a:ext cx="4019844" cy="4584032"/>
            <a:chOff x="3657600" y="1371600"/>
            <a:chExt cx="4343400" cy="4953000"/>
          </a:xfrm>
        </p:grpSpPr>
        <p:grpSp>
          <p:nvGrpSpPr>
            <p:cNvPr id="5" name="Group 222"/>
            <p:cNvGrpSpPr/>
            <p:nvPr/>
          </p:nvGrpSpPr>
          <p:grpSpPr>
            <a:xfrm>
              <a:off x="4816288" y="1447800"/>
              <a:ext cx="3184712" cy="4419600"/>
              <a:chOff x="4816288" y="1447800"/>
              <a:chExt cx="3184712" cy="44196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5011270" y="4242547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5011270" y="4502524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5011270" y="4762500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011270" y="5022476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5011270" y="2357718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11270" y="1837765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011270" y="2097741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11270" y="2617694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170"/>
              <p:cNvGrpSpPr/>
              <p:nvPr/>
            </p:nvGrpSpPr>
            <p:grpSpPr>
              <a:xfrm>
                <a:off x="5401235" y="1447800"/>
                <a:ext cx="2339788" cy="3769659"/>
                <a:chOff x="1143000" y="1676400"/>
                <a:chExt cx="2743200" cy="4191000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 rot="5400000">
                  <a:off x="-9525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>
                  <a:off x="-6477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5400000">
                  <a:off x="-3429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5400000">
                  <a:off x="-381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5400000">
                  <a:off x="2667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5400000">
                  <a:off x="5715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5400000">
                  <a:off x="8763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5400000">
                  <a:off x="11811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14859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5400000">
                  <a:off x="17907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Oval 28"/>
              <p:cNvSpPr/>
              <p:nvPr/>
            </p:nvSpPr>
            <p:spPr>
              <a:xfrm>
                <a:off x="5271247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271247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271247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531223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531223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531223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91200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791200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791200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051176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051176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051176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6311153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6311153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6311153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571129" y="411255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571129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6571129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571129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831106" y="411255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31106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831106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831106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091082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7091082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7091082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7351059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7351059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7351059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7611035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7611035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7611035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8"/>
              <p:cNvGrpSpPr/>
              <p:nvPr/>
            </p:nvGrpSpPr>
            <p:grpSpPr>
              <a:xfrm>
                <a:off x="5271247" y="5217459"/>
                <a:ext cx="2599765" cy="649941"/>
                <a:chOff x="2362200" y="3657600"/>
                <a:chExt cx="3048000" cy="762000"/>
              </a:xfrm>
            </p:grpSpPr>
            <p:sp>
              <p:nvSpPr>
                <p:cNvPr id="80" name="Oval 79"/>
                <p:cNvSpPr/>
                <p:nvPr/>
              </p:nvSpPr>
              <p:spPr>
                <a:xfrm>
                  <a:off x="23622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26670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29718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32766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35814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38862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41910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44958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48006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51054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90" name="Rectangle 89"/>
              <p:cNvSpPr/>
              <p:nvPr/>
            </p:nvSpPr>
            <p:spPr>
              <a:xfrm>
                <a:off x="4816288" y="3982571"/>
                <a:ext cx="324971" cy="136487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600" dirty="0"/>
                  <a:t>Row Decoder</a:t>
                </a:r>
              </a:p>
            </p:txBody>
          </p:sp>
          <p:grpSp>
            <p:nvGrpSpPr>
              <p:cNvPr id="16" name="Group 90"/>
              <p:cNvGrpSpPr/>
              <p:nvPr/>
            </p:nvGrpSpPr>
            <p:grpSpPr>
              <a:xfrm>
                <a:off x="5271247" y="4112559"/>
                <a:ext cx="2599765" cy="259976"/>
                <a:chOff x="2362200" y="5867400"/>
                <a:chExt cx="3048000" cy="304800"/>
              </a:xfrm>
            </p:grpSpPr>
            <p:sp>
              <p:nvSpPr>
                <p:cNvPr id="92" name="Oval 91"/>
                <p:cNvSpPr/>
                <p:nvPr/>
              </p:nvSpPr>
              <p:spPr>
                <a:xfrm>
                  <a:off x="23622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26670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29718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32766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35814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44958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48006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51054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0" name="Oval 99"/>
              <p:cNvSpPr/>
              <p:nvPr/>
            </p:nvSpPr>
            <p:spPr>
              <a:xfrm>
                <a:off x="5271247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5271247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5271247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5271247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5531223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5531223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5531223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0</a:t>
                </a: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5531223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5791200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5791200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5791200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0</a:t>
                </a: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5791200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6051176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6051176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6051176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6051176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6311153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6311153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6311153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6311153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6571129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6571129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6571129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6571129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6831106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6831106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6831106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6831106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7091082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7091082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7091082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0</a:t>
                </a: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7091082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7351059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7351059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7351059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0</a:t>
                </a:r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7351059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7611035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7611035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7611035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7611035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139"/>
              <p:cNvGrpSpPr/>
              <p:nvPr/>
            </p:nvGrpSpPr>
            <p:grpSpPr>
              <a:xfrm>
                <a:off x="5271247" y="2227729"/>
                <a:ext cx="2599765" cy="259976"/>
                <a:chOff x="2362200" y="5867400"/>
                <a:chExt cx="3048000" cy="304800"/>
              </a:xfrm>
            </p:grpSpPr>
            <p:sp>
              <p:nvSpPr>
                <p:cNvPr id="141" name="Oval 140"/>
                <p:cNvSpPr/>
                <p:nvPr/>
              </p:nvSpPr>
              <p:spPr>
                <a:xfrm>
                  <a:off x="23622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2" name="Oval 141"/>
                <p:cNvSpPr/>
                <p:nvPr/>
              </p:nvSpPr>
              <p:spPr>
                <a:xfrm>
                  <a:off x="26670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3" name="Oval 142"/>
                <p:cNvSpPr/>
                <p:nvPr/>
              </p:nvSpPr>
              <p:spPr>
                <a:xfrm>
                  <a:off x="29718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32766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35814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6" name="Oval 145"/>
                <p:cNvSpPr/>
                <p:nvPr/>
              </p:nvSpPr>
              <p:spPr>
                <a:xfrm>
                  <a:off x="44958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48006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>
                  <a:off x="51054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8" name="Group 159"/>
              <p:cNvGrpSpPr/>
              <p:nvPr/>
            </p:nvGrpSpPr>
            <p:grpSpPr>
              <a:xfrm>
                <a:off x="5271247" y="2812676"/>
                <a:ext cx="2599765" cy="649941"/>
                <a:chOff x="2362200" y="3657600"/>
                <a:chExt cx="3048000" cy="762000"/>
              </a:xfrm>
            </p:grpSpPr>
            <p:sp>
              <p:nvSpPr>
                <p:cNvPr id="161" name="Oval 160"/>
                <p:cNvSpPr/>
                <p:nvPr/>
              </p:nvSpPr>
              <p:spPr>
                <a:xfrm>
                  <a:off x="23622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2" name="Oval 161"/>
                <p:cNvSpPr/>
                <p:nvPr/>
              </p:nvSpPr>
              <p:spPr>
                <a:xfrm>
                  <a:off x="26670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3" name="Oval 162"/>
                <p:cNvSpPr/>
                <p:nvPr/>
              </p:nvSpPr>
              <p:spPr>
                <a:xfrm>
                  <a:off x="29718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4" name="Oval 163"/>
                <p:cNvSpPr/>
                <p:nvPr/>
              </p:nvSpPr>
              <p:spPr>
                <a:xfrm>
                  <a:off x="32766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5" name="Oval 164"/>
                <p:cNvSpPr/>
                <p:nvPr/>
              </p:nvSpPr>
              <p:spPr>
                <a:xfrm>
                  <a:off x="35814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6" name="Oval 165"/>
                <p:cNvSpPr/>
                <p:nvPr/>
              </p:nvSpPr>
              <p:spPr>
                <a:xfrm>
                  <a:off x="38862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7" name="Oval 166"/>
                <p:cNvSpPr/>
                <p:nvPr/>
              </p:nvSpPr>
              <p:spPr>
                <a:xfrm>
                  <a:off x="41910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8" name="Oval 167"/>
                <p:cNvSpPr/>
                <p:nvPr/>
              </p:nvSpPr>
              <p:spPr>
                <a:xfrm>
                  <a:off x="44958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9" name="Oval 168"/>
                <p:cNvSpPr/>
                <p:nvPr/>
              </p:nvSpPr>
              <p:spPr>
                <a:xfrm>
                  <a:off x="48006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0" name="Oval 169"/>
                <p:cNvSpPr/>
                <p:nvPr/>
              </p:nvSpPr>
              <p:spPr>
                <a:xfrm>
                  <a:off x="51054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72" name="Rectangle 171"/>
              <p:cNvSpPr/>
              <p:nvPr/>
            </p:nvSpPr>
            <p:spPr>
              <a:xfrm>
                <a:off x="4816288" y="1577788"/>
                <a:ext cx="324971" cy="136487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600" dirty="0"/>
                  <a:t>Row Decoder</a:t>
                </a:r>
              </a:p>
            </p:txBody>
          </p:sp>
          <p:grpSp>
            <p:nvGrpSpPr>
              <p:cNvPr id="225" name="Group 221"/>
              <p:cNvGrpSpPr/>
              <p:nvPr/>
            </p:nvGrpSpPr>
            <p:grpSpPr>
              <a:xfrm>
                <a:off x="5367438" y="3592606"/>
                <a:ext cx="2408682" cy="324970"/>
                <a:chOff x="5367438" y="3592606"/>
                <a:chExt cx="2408682" cy="324970"/>
              </a:xfrm>
            </p:grpSpPr>
            <p:sp>
              <p:nvSpPr>
                <p:cNvPr id="173" name="Oval 172"/>
                <p:cNvSpPr/>
                <p:nvPr/>
              </p:nvSpPr>
              <p:spPr>
                <a:xfrm>
                  <a:off x="5370038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Oval 173"/>
                <p:cNvSpPr/>
                <p:nvPr/>
              </p:nvSpPr>
              <p:spPr>
                <a:xfrm>
                  <a:off x="5367438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>
                  <a:off x="5367438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Oval 175"/>
                <p:cNvSpPr/>
                <p:nvPr/>
              </p:nvSpPr>
              <p:spPr>
                <a:xfrm>
                  <a:off x="5630014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>
                <a:xfrm>
                  <a:off x="5627415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Oval 177"/>
                <p:cNvSpPr/>
                <p:nvPr/>
              </p:nvSpPr>
              <p:spPr>
                <a:xfrm>
                  <a:off x="5627415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Oval 178"/>
                <p:cNvSpPr/>
                <p:nvPr/>
              </p:nvSpPr>
              <p:spPr>
                <a:xfrm>
                  <a:off x="5889991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Oval 179"/>
                <p:cNvSpPr/>
                <p:nvPr/>
              </p:nvSpPr>
              <p:spPr>
                <a:xfrm>
                  <a:off x="5887391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Oval 180"/>
                <p:cNvSpPr/>
                <p:nvPr/>
              </p:nvSpPr>
              <p:spPr>
                <a:xfrm>
                  <a:off x="5887391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Oval 181"/>
                <p:cNvSpPr/>
                <p:nvPr/>
              </p:nvSpPr>
              <p:spPr>
                <a:xfrm>
                  <a:off x="6149967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Oval 182"/>
                <p:cNvSpPr/>
                <p:nvPr/>
              </p:nvSpPr>
              <p:spPr>
                <a:xfrm>
                  <a:off x="6147368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Oval 183"/>
                <p:cNvSpPr/>
                <p:nvPr/>
              </p:nvSpPr>
              <p:spPr>
                <a:xfrm>
                  <a:off x="6147368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Oval 184"/>
                <p:cNvSpPr/>
                <p:nvPr/>
              </p:nvSpPr>
              <p:spPr>
                <a:xfrm>
                  <a:off x="6411244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Oval 185"/>
                <p:cNvSpPr/>
                <p:nvPr/>
              </p:nvSpPr>
              <p:spPr>
                <a:xfrm>
                  <a:off x="6408644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Oval 186"/>
                <p:cNvSpPr/>
                <p:nvPr/>
              </p:nvSpPr>
              <p:spPr>
                <a:xfrm>
                  <a:off x="6408644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Oval 187"/>
                <p:cNvSpPr/>
                <p:nvPr/>
              </p:nvSpPr>
              <p:spPr>
                <a:xfrm>
                  <a:off x="6667321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Oval 188"/>
                <p:cNvSpPr/>
                <p:nvPr/>
              </p:nvSpPr>
              <p:spPr>
                <a:xfrm>
                  <a:off x="6664721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>
                <a:xfrm>
                  <a:off x="6664721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Oval 190"/>
                <p:cNvSpPr/>
                <p:nvPr/>
              </p:nvSpPr>
              <p:spPr>
                <a:xfrm>
                  <a:off x="6931197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Oval 191"/>
                <p:cNvSpPr/>
                <p:nvPr/>
              </p:nvSpPr>
              <p:spPr>
                <a:xfrm>
                  <a:off x="6928597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Oval 192"/>
                <p:cNvSpPr/>
                <p:nvPr/>
              </p:nvSpPr>
              <p:spPr>
                <a:xfrm>
                  <a:off x="6928597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Oval 193"/>
                <p:cNvSpPr/>
                <p:nvPr/>
              </p:nvSpPr>
              <p:spPr>
                <a:xfrm>
                  <a:off x="7187274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Oval 194"/>
                <p:cNvSpPr/>
                <p:nvPr/>
              </p:nvSpPr>
              <p:spPr>
                <a:xfrm>
                  <a:off x="7184674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Oval 195"/>
                <p:cNvSpPr/>
                <p:nvPr/>
              </p:nvSpPr>
              <p:spPr>
                <a:xfrm>
                  <a:off x="7184674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Oval 196"/>
                <p:cNvSpPr/>
                <p:nvPr/>
              </p:nvSpPr>
              <p:spPr>
                <a:xfrm>
                  <a:off x="7447250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Oval 197"/>
                <p:cNvSpPr/>
                <p:nvPr/>
              </p:nvSpPr>
              <p:spPr>
                <a:xfrm>
                  <a:off x="7444650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Oval 198"/>
                <p:cNvSpPr/>
                <p:nvPr/>
              </p:nvSpPr>
              <p:spPr>
                <a:xfrm>
                  <a:off x="7444650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Oval 199"/>
                <p:cNvSpPr/>
                <p:nvPr/>
              </p:nvSpPr>
              <p:spPr>
                <a:xfrm>
                  <a:off x="7711126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Oval 200"/>
                <p:cNvSpPr/>
                <p:nvPr/>
              </p:nvSpPr>
              <p:spPr>
                <a:xfrm>
                  <a:off x="7708526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Oval 201"/>
                <p:cNvSpPr/>
                <p:nvPr/>
              </p:nvSpPr>
              <p:spPr>
                <a:xfrm>
                  <a:off x="7708526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7" name="Group 230"/>
            <p:cNvGrpSpPr/>
            <p:nvPr/>
          </p:nvGrpSpPr>
          <p:grpSpPr>
            <a:xfrm>
              <a:off x="3657600" y="1371600"/>
              <a:ext cx="1447800" cy="4953000"/>
              <a:chOff x="3657600" y="1371600"/>
              <a:chExt cx="1447800" cy="4953000"/>
            </a:xfrm>
          </p:grpSpPr>
          <p:sp>
            <p:nvSpPr>
              <p:cNvPr id="224" name="Rectangle 223"/>
              <p:cNvSpPr/>
              <p:nvPr/>
            </p:nvSpPr>
            <p:spPr>
              <a:xfrm>
                <a:off x="3657600" y="6019800"/>
                <a:ext cx="1447800" cy="3048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Row Address</a:t>
                </a:r>
              </a:p>
            </p:txBody>
          </p:sp>
          <p:cxnSp>
            <p:nvCxnSpPr>
              <p:cNvPr id="226" name="Straight Arrow Connector 225"/>
              <p:cNvCxnSpPr>
                <a:stCxn id="224" idx="0"/>
              </p:cNvCxnSpPr>
              <p:nvPr/>
            </p:nvCxnSpPr>
            <p:spPr>
              <a:xfrm rot="5400000" flipH="1" flipV="1">
                <a:off x="2076450" y="3676650"/>
                <a:ext cx="4648200" cy="38100"/>
              </a:xfrm>
              <a:prstGeom prst="straightConnector1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Arrow Connector 227"/>
              <p:cNvCxnSpPr/>
              <p:nvPr/>
            </p:nvCxnSpPr>
            <p:spPr>
              <a:xfrm>
                <a:off x="4419600" y="2209800"/>
                <a:ext cx="381000" cy="1588"/>
              </a:xfrm>
              <a:prstGeom prst="straightConnector1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/>
              <p:cNvCxnSpPr/>
              <p:nvPr/>
            </p:nvCxnSpPr>
            <p:spPr>
              <a:xfrm>
                <a:off x="4397566" y="4646612"/>
                <a:ext cx="381000" cy="1588"/>
              </a:xfrm>
              <a:prstGeom prst="straightConnector1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2" name="Rectangle 231"/>
            <p:cNvSpPr/>
            <p:nvPr/>
          </p:nvSpPr>
          <p:spPr>
            <a:xfrm>
              <a:off x="5257800" y="6019800"/>
              <a:ext cx="2667000" cy="3048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Column Read/Write</a:t>
              </a:r>
            </a:p>
          </p:txBody>
        </p:sp>
      </p:grpSp>
      <p:grpSp>
        <p:nvGrpSpPr>
          <p:cNvPr id="229" name="Group 203"/>
          <p:cNvGrpSpPr/>
          <p:nvPr/>
        </p:nvGrpSpPr>
        <p:grpSpPr>
          <a:xfrm>
            <a:off x="762000" y="2654028"/>
            <a:ext cx="1658630" cy="1994172"/>
            <a:chOff x="914400" y="1752601"/>
            <a:chExt cx="3485813" cy="4190999"/>
          </a:xfrm>
        </p:grpSpPr>
        <p:pic>
          <p:nvPicPr>
            <p:cNvPr id="206" name="Picture 205" descr="chip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564433" y="2102568"/>
              <a:ext cx="4185747" cy="3485813"/>
            </a:xfrm>
            <a:prstGeom prst="rect">
              <a:avLst/>
            </a:prstGeom>
          </p:spPr>
        </p:pic>
        <p:grpSp>
          <p:nvGrpSpPr>
            <p:cNvPr id="234" name="Group 237"/>
            <p:cNvGrpSpPr/>
            <p:nvPr/>
          </p:nvGrpSpPr>
          <p:grpSpPr>
            <a:xfrm>
              <a:off x="971214" y="1828801"/>
              <a:ext cx="3352797" cy="4114802"/>
              <a:chOff x="2438400" y="1828800"/>
              <a:chExt cx="3733800" cy="4419600"/>
            </a:xfrm>
          </p:grpSpPr>
          <p:sp>
            <p:nvSpPr>
              <p:cNvPr id="218" name="Rectangle 217"/>
              <p:cNvSpPr/>
              <p:nvPr/>
            </p:nvSpPr>
            <p:spPr>
              <a:xfrm>
                <a:off x="2438400" y="18288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4572000" y="18288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4572000" y="29718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4572000" y="40386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4572000" y="51816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2438400" y="51816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2438400" y="40386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2438400" y="29718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35" name="Straight Arrow Connector 234"/>
          <p:cNvCxnSpPr/>
          <p:nvPr/>
        </p:nvCxnSpPr>
        <p:spPr>
          <a:xfrm flipV="1">
            <a:off x="2438400" y="1524000"/>
            <a:ext cx="2133600" cy="11430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/>
          <p:nvPr/>
        </p:nvCxnSpPr>
        <p:spPr>
          <a:xfrm rot="16200000" flipH="1">
            <a:off x="1714500" y="4000500"/>
            <a:ext cx="2743200" cy="12954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395067" y="1371600"/>
            <a:ext cx="2957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Collection of Banks</a:t>
            </a:r>
          </a:p>
        </p:txBody>
      </p:sp>
      <p:cxnSp>
        <p:nvCxnSpPr>
          <p:cNvPr id="213" name="Curved Connector 212"/>
          <p:cNvCxnSpPr>
            <a:endCxn id="206" idx="1"/>
          </p:cNvCxnSpPr>
          <p:nvPr/>
        </p:nvCxnSpPr>
        <p:spPr>
          <a:xfrm rot="5400000">
            <a:off x="1373644" y="2198872"/>
            <a:ext cx="672828" cy="23748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TextBox 213"/>
          <p:cNvSpPr txBox="1"/>
          <p:nvPr/>
        </p:nvSpPr>
        <p:spPr>
          <a:xfrm>
            <a:off x="457200" y="6106180"/>
            <a:ext cx="3522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Collection of </a:t>
            </a:r>
            <a:r>
              <a:rPr lang="en-US" sz="2800" dirty="0" err="1"/>
              <a:t>Subarrays</a:t>
            </a:r>
            <a:endParaRPr lang="en-US" sz="2800" dirty="0"/>
          </a:p>
        </p:txBody>
      </p:sp>
      <p:cxnSp>
        <p:nvCxnSpPr>
          <p:cNvPr id="216" name="Shape 215"/>
          <p:cNvCxnSpPr/>
          <p:nvPr/>
        </p:nvCxnSpPr>
        <p:spPr>
          <a:xfrm rot="5400000" flipH="1" flipV="1">
            <a:off x="2352816" y="4428984"/>
            <a:ext cx="1153180" cy="2201212"/>
          </a:xfrm>
          <a:prstGeom prst="curvedConnector2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tangle 202"/>
          <p:cNvSpPr/>
          <p:nvPr/>
        </p:nvSpPr>
        <p:spPr>
          <a:xfrm>
            <a:off x="5562600" y="3362848"/>
            <a:ext cx="25908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306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2DC3B-77A9-4C57-B670-FD291E20C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581" y="11502"/>
            <a:ext cx="8229600" cy="1143000"/>
          </a:xfrm>
        </p:spPr>
        <p:txBody>
          <a:bodyPr/>
          <a:lstStyle/>
          <a:p>
            <a:r>
              <a:rPr lang="en-US" dirty="0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896C2-DE61-4508-B8DE-5872E0E72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Problem: Bulk bitwise operations</a:t>
            </a:r>
          </a:p>
          <a:p>
            <a:pPr lvl="1"/>
            <a:r>
              <a:rPr lang="en-US" dirty="0"/>
              <a:t>present in many applications, e.g., databases, search filters</a:t>
            </a:r>
          </a:p>
          <a:p>
            <a:pPr lvl="1"/>
            <a:r>
              <a:rPr lang="en-US" dirty="0"/>
              <a:t>existing systems are memory bandwidth limited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Our Proposal: Ambit</a:t>
            </a:r>
          </a:p>
          <a:p>
            <a:pPr lvl="1"/>
            <a:r>
              <a:rPr lang="en-US" dirty="0"/>
              <a:t>perform bulk bitwise operations </a:t>
            </a:r>
            <a:r>
              <a:rPr lang="en-US" dirty="0">
                <a:solidFill>
                  <a:srgbClr val="00B050"/>
                </a:solidFill>
              </a:rPr>
              <a:t>completely inside DRAM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bulk bitwise AND/OR</a:t>
            </a:r>
            <a:r>
              <a:rPr lang="en-US" dirty="0"/>
              <a:t>: simultaneous activation of three rows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bulk bitwise NOT</a:t>
            </a:r>
            <a:r>
              <a:rPr lang="en-US" dirty="0"/>
              <a:t>: inverters already in sense amplifiers</a:t>
            </a:r>
          </a:p>
          <a:p>
            <a:pPr lvl="1"/>
            <a:r>
              <a:rPr lang="en-US" dirty="0"/>
              <a:t>less than 1% area overhead over existing DRAM chips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Results compared to state-of-the-art baseline</a:t>
            </a:r>
          </a:p>
          <a:p>
            <a:pPr lvl="1"/>
            <a:r>
              <a:rPr lang="en-US" dirty="0"/>
              <a:t>average across seven bulk bitwise operations </a:t>
            </a:r>
          </a:p>
          <a:p>
            <a:pPr lvl="2"/>
            <a:r>
              <a:rPr lang="en-US" dirty="0"/>
              <a:t>32X performance improvement, 35X energy reduction</a:t>
            </a:r>
          </a:p>
          <a:p>
            <a:pPr lvl="1"/>
            <a:r>
              <a:rPr lang="en-US" dirty="0"/>
              <a:t>3X-7X performance for real-world data-intensive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8954E-4805-4A34-900D-FA28410D8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29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856F173-0838-471E-B126-A6DE9BCD8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823" y="6073301"/>
            <a:ext cx="8839200" cy="796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[1] Li and Patel,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BitWeaving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, SIGMOD 2013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[2] Goodwin+,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BitFunnel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, SIGIR 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1395C-9D7A-473E-8C4B-DAEE789F4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50D0B91-FABB-442F-9B1D-A9978013EC07}"/>
              </a:ext>
            </a:extLst>
          </p:cNvPr>
          <p:cNvSpPr/>
          <p:nvPr/>
        </p:nvSpPr>
        <p:spPr>
          <a:xfrm>
            <a:off x="3048000" y="2235607"/>
            <a:ext cx="3048000" cy="152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Bulk Bitwise Operatio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267B84-BBD1-4247-9CC0-109BA98CB039}"/>
              </a:ext>
            </a:extLst>
          </p:cNvPr>
          <p:cNvGrpSpPr/>
          <p:nvPr/>
        </p:nvGrpSpPr>
        <p:grpSpPr>
          <a:xfrm>
            <a:off x="3870381" y="381000"/>
            <a:ext cx="2848665" cy="1881380"/>
            <a:chOff x="3870381" y="812393"/>
            <a:chExt cx="2848665" cy="188138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503E882-1316-467D-9CC7-16B21C42933A}"/>
                </a:ext>
              </a:extLst>
            </p:cNvPr>
            <p:cNvSpPr txBox="1"/>
            <p:nvPr/>
          </p:nvSpPr>
          <p:spPr>
            <a:xfrm>
              <a:off x="3870381" y="812393"/>
              <a:ext cx="28486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BitWeaving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(database queries)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6318E1F-2AB7-4682-9ACF-1FF0BAD9DB52}"/>
                </a:ext>
              </a:extLst>
            </p:cNvPr>
            <p:cNvSpPr/>
            <p:nvPr/>
          </p:nvSpPr>
          <p:spPr>
            <a:xfrm>
              <a:off x="4967416" y="1905000"/>
              <a:ext cx="185963" cy="788773"/>
            </a:xfrm>
            <a:custGeom>
              <a:avLst/>
              <a:gdLst>
                <a:gd name="connsiteX0" fmla="*/ 0 w 255373"/>
                <a:gd name="connsiteY0" fmla="*/ 1087395 h 1087395"/>
                <a:gd name="connsiteX1" fmla="*/ 255373 w 255373"/>
                <a:gd name="connsiteY1" fmla="*/ 0 h 108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5373" h="1087395">
                  <a:moveTo>
                    <a:pt x="0" y="1087395"/>
                  </a:moveTo>
                  <a:lnTo>
                    <a:pt x="255373" y="0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DFCA456-B68D-425C-B054-F834379AE2FF}"/>
              </a:ext>
            </a:extLst>
          </p:cNvPr>
          <p:cNvGrpSpPr/>
          <p:nvPr/>
        </p:nvGrpSpPr>
        <p:grpSpPr>
          <a:xfrm>
            <a:off x="6028038" y="1873492"/>
            <a:ext cx="2799084" cy="895515"/>
            <a:chOff x="6028038" y="2304885"/>
            <a:chExt cx="2799084" cy="8955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44FE76-E69A-4DB2-B028-ECB21877A7F6}"/>
                </a:ext>
              </a:extLst>
            </p:cNvPr>
            <p:cNvSpPr txBox="1"/>
            <p:nvPr/>
          </p:nvSpPr>
          <p:spPr>
            <a:xfrm>
              <a:off x="6808108" y="2304885"/>
              <a:ext cx="2019014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BitFunnel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(web search)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84BAE5E-FA7F-44B8-BC51-D743954D53CB}"/>
                </a:ext>
              </a:extLst>
            </p:cNvPr>
            <p:cNvSpPr/>
            <p:nvPr/>
          </p:nvSpPr>
          <p:spPr>
            <a:xfrm>
              <a:off x="6028038" y="2782622"/>
              <a:ext cx="829962" cy="417778"/>
            </a:xfrm>
            <a:custGeom>
              <a:avLst/>
              <a:gdLst>
                <a:gd name="connsiteX0" fmla="*/ 0 w 906162"/>
                <a:gd name="connsiteY0" fmla="*/ 329514 h 329514"/>
                <a:gd name="connsiteX1" fmla="*/ 906162 w 906162"/>
                <a:gd name="connsiteY1" fmla="*/ 0 h 32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6162" h="329514">
                  <a:moveTo>
                    <a:pt x="0" y="329514"/>
                  </a:moveTo>
                  <a:lnTo>
                    <a:pt x="906162" y="0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0882C90-6919-4FD4-B16C-F127DD9322CD}"/>
              </a:ext>
            </a:extLst>
          </p:cNvPr>
          <p:cNvGrpSpPr/>
          <p:nvPr/>
        </p:nvGrpSpPr>
        <p:grpSpPr>
          <a:xfrm>
            <a:off x="181048" y="864007"/>
            <a:ext cx="3400352" cy="1575486"/>
            <a:chOff x="160842" y="1295400"/>
            <a:chExt cx="3649158" cy="147659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D6DD3DD-B00A-493D-A855-E0D4A1EC46B2}"/>
                </a:ext>
              </a:extLst>
            </p:cNvPr>
            <p:cNvSpPr txBox="1"/>
            <p:nvPr/>
          </p:nvSpPr>
          <p:spPr>
            <a:xfrm>
              <a:off x="160842" y="1295400"/>
              <a:ext cx="3282875" cy="8365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Bitmap indices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(database indexing)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B229059-CEB5-47E9-BF38-DE61996059C9}"/>
                </a:ext>
              </a:extLst>
            </p:cNvPr>
            <p:cNvSpPr/>
            <p:nvPr/>
          </p:nvSpPr>
          <p:spPr>
            <a:xfrm>
              <a:off x="3048000" y="2286000"/>
              <a:ext cx="762000" cy="485992"/>
            </a:xfrm>
            <a:custGeom>
              <a:avLst/>
              <a:gdLst>
                <a:gd name="connsiteX0" fmla="*/ 848497 w 848497"/>
                <a:gd name="connsiteY0" fmla="*/ 667265 h 667265"/>
                <a:gd name="connsiteX1" fmla="*/ 0 w 848497"/>
                <a:gd name="connsiteY1" fmla="*/ 0 h 66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8497" h="667265">
                  <a:moveTo>
                    <a:pt x="848497" y="667265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10FA0BE-9601-4DA9-B295-B0AD5E696807}"/>
              </a:ext>
            </a:extLst>
          </p:cNvPr>
          <p:cNvGrpSpPr/>
          <p:nvPr/>
        </p:nvGrpSpPr>
        <p:grpSpPr>
          <a:xfrm>
            <a:off x="115646" y="2997607"/>
            <a:ext cx="2932354" cy="523220"/>
            <a:chOff x="257749" y="3921170"/>
            <a:chExt cx="2932354" cy="5232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7DC83A-DCF9-4AC2-986B-762CF18BC16F}"/>
                </a:ext>
              </a:extLst>
            </p:cNvPr>
            <p:cNvSpPr txBox="1"/>
            <p:nvPr/>
          </p:nvSpPr>
          <p:spPr>
            <a:xfrm>
              <a:off x="257749" y="3921170"/>
              <a:ext cx="26308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Set operations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9D661BB-8FE6-4B3E-B72F-739F52AD7F8E}"/>
                </a:ext>
              </a:extLst>
            </p:cNvPr>
            <p:cNvSpPr/>
            <p:nvPr/>
          </p:nvSpPr>
          <p:spPr>
            <a:xfrm>
              <a:off x="2722606" y="4026162"/>
              <a:ext cx="467497" cy="61865"/>
            </a:xfrm>
            <a:custGeom>
              <a:avLst/>
              <a:gdLst>
                <a:gd name="connsiteX0" fmla="*/ 477794 w 477794"/>
                <a:gd name="connsiteY0" fmla="*/ 0 h 337751"/>
                <a:gd name="connsiteX1" fmla="*/ 0 w 477794"/>
                <a:gd name="connsiteY1" fmla="*/ 337751 h 33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7794" h="337751">
                  <a:moveTo>
                    <a:pt x="477794" y="0"/>
                  </a:moveTo>
                  <a:lnTo>
                    <a:pt x="0" y="337751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34242D-CAD5-4C27-9FDA-C32C8BAF6448}"/>
              </a:ext>
            </a:extLst>
          </p:cNvPr>
          <p:cNvGrpSpPr/>
          <p:nvPr/>
        </p:nvGrpSpPr>
        <p:grpSpPr>
          <a:xfrm>
            <a:off x="536163" y="3582382"/>
            <a:ext cx="3948260" cy="1697224"/>
            <a:chOff x="1755363" y="4236196"/>
            <a:chExt cx="3948260" cy="169722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99559B3-1F3D-4B6F-A652-E072506934B3}"/>
                </a:ext>
              </a:extLst>
            </p:cNvPr>
            <p:cNvSpPr txBox="1"/>
            <p:nvPr/>
          </p:nvSpPr>
          <p:spPr>
            <a:xfrm>
              <a:off x="1755363" y="5410200"/>
              <a:ext cx="39482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Encryption algorithms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0227E1C-AB30-40FF-A9C8-0499F0020753}"/>
                </a:ext>
              </a:extLst>
            </p:cNvPr>
            <p:cNvSpPr/>
            <p:nvPr/>
          </p:nvSpPr>
          <p:spPr>
            <a:xfrm>
              <a:off x="4085968" y="4236196"/>
              <a:ext cx="714632" cy="1143112"/>
            </a:xfrm>
            <a:custGeom>
              <a:avLst/>
              <a:gdLst>
                <a:gd name="connsiteX0" fmla="*/ 345989 w 345989"/>
                <a:gd name="connsiteY0" fmla="*/ 0 h 1194487"/>
                <a:gd name="connsiteX1" fmla="*/ 0 w 345989"/>
                <a:gd name="connsiteY1" fmla="*/ 1194487 h 119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989" h="1194487">
                  <a:moveTo>
                    <a:pt x="345989" y="0"/>
                  </a:moveTo>
                  <a:lnTo>
                    <a:pt x="0" y="1194487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A79B31-89EB-4AEF-9C57-F4239A3AC978}"/>
              </a:ext>
            </a:extLst>
          </p:cNvPr>
          <p:cNvGrpSpPr/>
          <p:nvPr/>
        </p:nvGrpSpPr>
        <p:grpSpPr>
          <a:xfrm>
            <a:off x="5708822" y="3506293"/>
            <a:ext cx="3386883" cy="1229979"/>
            <a:chOff x="5708822" y="3937686"/>
            <a:chExt cx="3386883" cy="122997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A3FD040-F7B2-47F0-B6FA-BB00C80CBDC3}"/>
                </a:ext>
              </a:extLst>
            </p:cNvPr>
            <p:cNvSpPr txBox="1"/>
            <p:nvPr/>
          </p:nvSpPr>
          <p:spPr>
            <a:xfrm>
              <a:off x="5727475" y="4213558"/>
              <a:ext cx="336823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DNA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sequence mapping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CAB658B-DCF0-4137-952C-8EC636B8130A}"/>
                </a:ext>
              </a:extLst>
            </p:cNvPr>
            <p:cNvSpPr/>
            <p:nvPr/>
          </p:nvSpPr>
          <p:spPr>
            <a:xfrm>
              <a:off x="5708822" y="3937686"/>
              <a:ext cx="955589" cy="634314"/>
            </a:xfrm>
            <a:custGeom>
              <a:avLst/>
              <a:gdLst>
                <a:gd name="connsiteX0" fmla="*/ 0 w 955589"/>
                <a:gd name="connsiteY0" fmla="*/ 0 h 634314"/>
                <a:gd name="connsiteX1" fmla="*/ 955589 w 955589"/>
                <a:gd name="connsiteY1" fmla="*/ 634314 h 63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5589" h="634314">
                  <a:moveTo>
                    <a:pt x="0" y="0"/>
                  </a:moveTo>
                  <a:lnTo>
                    <a:pt x="955589" y="634314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9B95094-7B46-41EE-A0C0-7991C8639DBA}"/>
              </a:ext>
            </a:extLst>
          </p:cNvPr>
          <p:cNvGrpSpPr/>
          <p:nvPr/>
        </p:nvGrpSpPr>
        <p:grpSpPr>
          <a:xfrm>
            <a:off x="4724400" y="3759608"/>
            <a:ext cx="837588" cy="1679269"/>
            <a:chOff x="3420385" y="4013776"/>
            <a:chExt cx="837588" cy="167926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97C911B-C316-45ED-B415-B15EDB8ACB66}"/>
                </a:ext>
              </a:extLst>
            </p:cNvPr>
            <p:cNvSpPr txBox="1"/>
            <p:nvPr/>
          </p:nvSpPr>
          <p:spPr>
            <a:xfrm>
              <a:off x="3784766" y="5108270"/>
              <a:ext cx="4732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...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F548FDF-AFE1-4888-A755-3F56DA2E88A7}"/>
                </a:ext>
              </a:extLst>
            </p:cNvPr>
            <p:cNvSpPr/>
            <p:nvPr/>
          </p:nvSpPr>
          <p:spPr>
            <a:xfrm flipH="1">
              <a:off x="3420385" y="4013776"/>
              <a:ext cx="533400" cy="1219200"/>
            </a:xfrm>
            <a:custGeom>
              <a:avLst/>
              <a:gdLst>
                <a:gd name="connsiteX0" fmla="*/ 345989 w 345989"/>
                <a:gd name="connsiteY0" fmla="*/ 0 h 1194487"/>
                <a:gd name="connsiteX1" fmla="*/ 0 w 345989"/>
                <a:gd name="connsiteY1" fmla="*/ 1194487 h 119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989" h="1194487">
                  <a:moveTo>
                    <a:pt x="345989" y="0"/>
                  </a:moveTo>
                  <a:lnTo>
                    <a:pt x="0" y="1194487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167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Today, DRAM is just a storage device!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31620" y="2286000"/>
            <a:ext cx="1981200" cy="2057400"/>
          </a:xfrm>
          <a:prstGeom prst="roundRect">
            <a:avLst>
              <a:gd name="adj" fmla="val 8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Processor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(CPU, GPU, FPGA)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56020" y="1371600"/>
            <a:ext cx="1516380" cy="3886200"/>
          </a:xfrm>
          <a:prstGeom prst="roundRect">
            <a:avLst>
              <a:gd name="adj" fmla="val 6667"/>
            </a:avLst>
          </a:prstGeom>
          <a:solidFill>
            <a:srgbClr val="00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rPr>
              <a:t>DRAM</a:t>
            </a:r>
          </a:p>
        </p:txBody>
      </p:sp>
      <p:sp>
        <p:nvSpPr>
          <p:cNvPr id="7" name="Left-Right Arrow 6"/>
          <p:cNvSpPr/>
          <p:nvPr/>
        </p:nvSpPr>
        <p:spPr>
          <a:xfrm>
            <a:off x="3589020" y="2781300"/>
            <a:ext cx="2590800" cy="1066800"/>
          </a:xfrm>
          <a:prstGeom prst="leftRightArrow">
            <a:avLst>
              <a:gd name="adj1" fmla="val 60827"/>
              <a:gd name="adj2" fmla="val 2714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rPr>
              <a:t>Channel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198620" y="1981200"/>
            <a:ext cx="1981200" cy="762000"/>
          </a:xfrm>
          <a:prstGeom prst="rightArrow">
            <a:avLst>
              <a:gd name="adj1" fmla="val 67500"/>
              <a:gd name="adj2" fmla="val 3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rPr>
              <a:t>Write</a:t>
            </a:r>
          </a:p>
        </p:txBody>
      </p:sp>
      <p:sp>
        <p:nvSpPr>
          <p:cNvPr id="12" name="Right Arrow 11"/>
          <p:cNvSpPr/>
          <p:nvPr/>
        </p:nvSpPr>
        <p:spPr>
          <a:xfrm flipH="1">
            <a:off x="4114800" y="3810000"/>
            <a:ext cx="1981200" cy="762000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rPr>
              <a:t>Read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5475108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Throughput of bulk bitwise operations limited by available memory bandwidth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4381640-D549-4A5B-9AF1-EAB7181C9421}"/>
              </a:ext>
            </a:extLst>
          </p:cNvPr>
          <p:cNvSpPr/>
          <p:nvPr/>
        </p:nvSpPr>
        <p:spPr>
          <a:xfrm>
            <a:off x="3301550" y="3714244"/>
            <a:ext cx="833480" cy="1848356"/>
          </a:xfrm>
          <a:custGeom>
            <a:avLst/>
            <a:gdLst>
              <a:gd name="connsiteX0" fmla="*/ 0 w 833480"/>
              <a:gd name="connsiteY0" fmla="*/ 1675052 h 1675052"/>
              <a:gd name="connsiteX1" fmla="*/ 275130 w 833480"/>
              <a:gd name="connsiteY1" fmla="*/ 728283 h 1675052"/>
              <a:gd name="connsiteX2" fmla="*/ 833480 w 833480"/>
              <a:gd name="connsiteY2" fmla="*/ 0 h 167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3480" h="1675052">
                <a:moveTo>
                  <a:pt x="0" y="1675052"/>
                </a:moveTo>
                <a:cubicBezTo>
                  <a:pt x="68108" y="1341255"/>
                  <a:pt x="136217" y="1007458"/>
                  <a:pt x="275130" y="728283"/>
                </a:cubicBezTo>
                <a:cubicBezTo>
                  <a:pt x="414043" y="449108"/>
                  <a:pt x="623761" y="224554"/>
                  <a:pt x="833480" y="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59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/>
      <p:bldP spid="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31620" y="2286000"/>
            <a:ext cx="1981200" cy="2057400"/>
          </a:xfrm>
          <a:prstGeom prst="roundRect">
            <a:avLst>
              <a:gd name="adj" fmla="val 8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Processor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(CPU, GPU, FPGA or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PiM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56020" y="1371600"/>
            <a:ext cx="1516380" cy="3886200"/>
          </a:xfrm>
          <a:prstGeom prst="roundRect">
            <a:avLst>
              <a:gd name="adj" fmla="val 6667"/>
            </a:avLst>
          </a:prstGeom>
          <a:solidFill>
            <a:srgbClr val="00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rPr>
              <a:t>DRAM</a:t>
            </a:r>
          </a:p>
        </p:txBody>
      </p:sp>
      <p:sp>
        <p:nvSpPr>
          <p:cNvPr id="7" name="Left-Right Arrow 6"/>
          <p:cNvSpPr/>
          <p:nvPr/>
        </p:nvSpPr>
        <p:spPr>
          <a:xfrm>
            <a:off x="3589020" y="2781300"/>
            <a:ext cx="2590800" cy="1066800"/>
          </a:xfrm>
          <a:prstGeom prst="leftRightArrow">
            <a:avLst>
              <a:gd name="adj1" fmla="val 60827"/>
              <a:gd name="adj2" fmla="val 2714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rPr>
              <a:t>Channel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2153474-ED43-494A-BAE7-648C0A6E208B}"/>
              </a:ext>
            </a:extLst>
          </p:cNvPr>
          <p:cNvGrpSpPr/>
          <p:nvPr/>
        </p:nvGrpSpPr>
        <p:grpSpPr>
          <a:xfrm>
            <a:off x="228600" y="5198076"/>
            <a:ext cx="6839465" cy="1294799"/>
            <a:chOff x="228600" y="5198076"/>
            <a:chExt cx="6839465" cy="1294799"/>
          </a:xfrm>
        </p:grpSpPr>
        <p:sp>
          <p:nvSpPr>
            <p:cNvPr id="13" name="TextBox 12"/>
            <p:cNvSpPr txBox="1"/>
            <p:nvPr/>
          </p:nvSpPr>
          <p:spPr>
            <a:xfrm>
              <a:off x="228600" y="5292546"/>
              <a:ext cx="67856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Use analog operation of DRAM to perform bitwise operations completely inside memory!</a:t>
              </a:r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6D6FD204-FA13-4201-9B07-3DA11168BD7B}"/>
                </a:ext>
              </a:extLst>
            </p:cNvPr>
            <p:cNvSpPr/>
            <p:nvPr/>
          </p:nvSpPr>
          <p:spPr>
            <a:xfrm>
              <a:off x="6376086" y="5198076"/>
              <a:ext cx="691979" cy="510746"/>
            </a:xfrm>
            <a:custGeom>
              <a:avLst/>
              <a:gdLst>
                <a:gd name="connsiteX0" fmla="*/ 0 w 691979"/>
                <a:gd name="connsiteY0" fmla="*/ 510746 h 510746"/>
                <a:gd name="connsiteX1" fmla="*/ 502509 w 691979"/>
                <a:gd name="connsiteY1" fmla="*/ 321275 h 510746"/>
                <a:gd name="connsiteX2" fmla="*/ 691979 w 691979"/>
                <a:gd name="connsiteY2" fmla="*/ 0 h 51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1979" h="510746">
                  <a:moveTo>
                    <a:pt x="0" y="510746"/>
                  </a:moveTo>
                  <a:cubicBezTo>
                    <a:pt x="193589" y="458572"/>
                    <a:pt x="387179" y="406399"/>
                    <a:pt x="502509" y="321275"/>
                  </a:cubicBezTo>
                  <a:cubicBezTo>
                    <a:pt x="617839" y="236151"/>
                    <a:pt x="654909" y="118075"/>
                    <a:pt x="691979" y="0"/>
                  </a:cubicBez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101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Straight Connector 104"/>
          <p:cNvCxnSpPr/>
          <p:nvPr/>
        </p:nvCxnSpPr>
        <p:spPr>
          <a:xfrm>
            <a:off x="2895600" y="1981200"/>
            <a:ext cx="516255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5154304" y="990600"/>
            <a:ext cx="0" cy="19812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-113222"/>
            <a:ext cx="8229600" cy="1143000"/>
          </a:xfrm>
        </p:spPr>
        <p:txBody>
          <a:bodyPr/>
          <a:lstStyle/>
          <a:p>
            <a:r>
              <a:rPr lang="en-US" dirty="0"/>
              <a:t>Inside a DRAM Chip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1905000" y="4876800"/>
            <a:ext cx="6400800" cy="1524000"/>
            <a:chOff x="1905000" y="4876800"/>
            <a:chExt cx="6400800" cy="1524000"/>
          </a:xfrm>
        </p:grpSpPr>
        <p:sp>
          <p:nvSpPr>
            <p:cNvPr id="5" name="Rounded Rectangle 4"/>
            <p:cNvSpPr/>
            <p:nvPr/>
          </p:nvSpPr>
          <p:spPr>
            <a:xfrm>
              <a:off x="1905000" y="4876800"/>
              <a:ext cx="6400800" cy="1524000"/>
            </a:xfrm>
            <a:prstGeom prst="roundRect">
              <a:avLst>
                <a:gd name="adj" fmla="val 7500"/>
              </a:avLst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209800" y="5257800"/>
              <a:ext cx="5825490" cy="1066800"/>
              <a:chOff x="2209800" y="4800600"/>
              <a:chExt cx="5825490" cy="106680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220980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287274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354711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420243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543306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609600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677037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742569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</p:grpSp>
      </p:grpSp>
      <p:sp>
        <p:nvSpPr>
          <p:cNvPr id="66" name="Rounded Rectangle 65"/>
          <p:cNvSpPr/>
          <p:nvPr/>
        </p:nvSpPr>
        <p:spPr>
          <a:xfrm>
            <a:off x="4886979" y="1828800"/>
            <a:ext cx="533400" cy="304800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2872740" y="990600"/>
            <a:ext cx="5185410" cy="2895600"/>
            <a:chOff x="2872740" y="990600"/>
            <a:chExt cx="5185410" cy="2895600"/>
          </a:xfrm>
        </p:grpSpPr>
        <p:cxnSp>
          <p:nvCxnSpPr>
            <p:cNvPr id="126" name="Straight Connector 125"/>
            <p:cNvCxnSpPr/>
            <p:nvPr/>
          </p:nvCxnSpPr>
          <p:spPr>
            <a:xfrm>
              <a:off x="2895600" y="3429000"/>
              <a:ext cx="516255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2872740" y="1219200"/>
              <a:ext cx="516255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2895600" y="2362200"/>
              <a:ext cx="516255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895600" y="2743200"/>
              <a:ext cx="516255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39" idx="0"/>
            </p:cNvCxnSpPr>
            <p:nvPr/>
          </p:nvCxnSpPr>
          <p:spPr>
            <a:xfrm flipV="1">
              <a:off x="3324879" y="990600"/>
              <a:ext cx="0" cy="19812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3962400" y="990600"/>
              <a:ext cx="0" cy="19812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4544079" y="990600"/>
              <a:ext cx="0" cy="19812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6400800" y="990600"/>
              <a:ext cx="0" cy="19812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6982479" y="990600"/>
              <a:ext cx="0" cy="19812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7620000" y="990600"/>
              <a:ext cx="0" cy="19812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ounded Rectangle 38"/>
            <p:cNvSpPr/>
            <p:nvPr/>
          </p:nvSpPr>
          <p:spPr>
            <a:xfrm>
              <a:off x="3058179" y="2971800"/>
              <a:ext cx="533400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667779" y="2971800"/>
              <a:ext cx="533400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277379" y="2971800"/>
              <a:ext cx="533400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106179" y="2971800"/>
              <a:ext cx="533400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715779" y="2971800"/>
              <a:ext cx="533400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7325379" y="2971800"/>
              <a:ext cx="533400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058179" y="2590800"/>
              <a:ext cx="4800600" cy="304800"/>
              <a:chOff x="2362200" y="4495800"/>
              <a:chExt cx="4800600" cy="533400"/>
            </a:xfrm>
            <a:solidFill>
              <a:schemeClr val="accent6"/>
            </a:solidFill>
          </p:grpSpPr>
          <p:sp>
            <p:nvSpPr>
              <p:cNvPr id="79" name="Rounded Rectangle 78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3058179" y="2209800"/>
              <a:ext cx="4800600" cy="304800"/>
              <a:chOff x="2362200" y="4495800"/>
              <a:chExt cx="4800600" cy="533400"/>
            </a:xfrm>
            <a:solidFill>
              <a:schemeClr val="accent6"/>
            </a:solidFill>
          </p:grpSpPr>
          <p:sp>
            <p:nvSpPr>
              <p:cNvPr id="71" name="Rounded Rectangle 70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78" name="Rounded Rectangle 77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</p:grpSp>
        <p:sp>
          <p:nvSpPr>
            <p:cNvPr id="63" name="Rounded Rectangle 62"/>
            <p:cNvSpPr/>
            <p:nvPr/>
          </p:nvSpPr>
          <p:spPr>
            <a:xfrm>
              <a:off x="3058179" y="1828800"/>
              <a:ext cx="533400" cy="3048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3667779" y="1828800"/>
              <a:ext cx="533400" cy="3048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4277379" y="1828800"/>
              <a:ext cx="533400" cy="3048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6106179" y="1828800"/>
              <a:ext cx="533400" cy="3048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6715779" y="1828800"/>
              <a:ext cx="533400" cy="3048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7325379" y="1828800"/>
              <a:ext cx="533400" cy="3048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058179" y="1066800"/>
              <a:ext cx="4800600" cy="304800"/>
              <a:chOff x="2362200" y="4495800"/>
              <a:chExt cx="4800600" cy="533400"/>
            </a:xfrm>
            <a:solidFill>
              <a:schemeClr val="accent6"/>
            </a:solidFill>
          </p:grpSpPr>
          <p:sp>
            <p:nvSpPr>
              <p:cNvPr id="55" name="Rounded Rectangle 54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 rot="5400000">
              <a:off x="7076341" y="132941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5400000">
              <a:off x="3428920" y="134777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 rot="5400000">
              <a:off x="5267899" y="135316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476061" y="281940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476061" y="214378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486400" y="99060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…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44844" y="990600"/>
            <a:ext cx="2750756" cy="1905000"/>
            <a:chOff x="144844" y="990600"/>
            <a:chExt cx="2750756" cy="1905000"/>
          </a:xfrm>
        </p:grpSpPr>
        <p:sp>
          <p:nvSpPr>
            <p:cNvPr id="112" name="TextBox 111"/>
            <p:cNvSpPr txBox="1"/>
            <p:nvPr/>
          </p:nvSpPr>
          <p:spPr>
            <a:xfrm>
              <a:off x="144844" y="1524000"/>
              <a:ext cx="22654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2D Array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of DRAM Cells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>
            <a:xfrm flipH="1">
              <a:off x="1905000" y="990600"/>
              <a:ext cx="914401" cy="60042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 flipV="1">
              <a:off x="1905000" y="2514600"/>
              <a:ext cx="990600" cy="3810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>
            <a:off x="2423" y="3169636"/>
            <a:ext cx="2827239" cy="461665"/>
            <a:chOff x="45501" y="3169636"/>
            <a:chExt cx="2827239" cy="461665"/>
          </a:xfrm>
        </p:grpSpPr>
        <p:sp>
          <p:nvSpPr>
            <p:cNvPr id="121" name="TextBox 120"/>
            <p:cNvSpPr txBox="1"/>
            <p:nvPr/>
          </p:nvSpPr>
          <p:spPr>
            <a:xfrm>
              <a:off x="45501" y="3169636"/>
              <a:ext cx="25428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Sense amplifiers</a:t>
              </a:r>
            </a:p>
          </p:txBody>
        </p:sp>
        <p:cxnSp>
          <p:nvCxnSpPr>
            <p:cNvPr id="123" name="Straight Arrow Connector 122"/>
            <p:cNvCxnSpPr>
              <a:stCxn id="121" idx="3"/>
            </p:cNvCxnSpPr>
            <p:nvPr/>
          </p:nvCxnSpPr>
          <p:spPr>
            <a:xfrm>
              <a:off x="2588377" y="3400469"/>
              <a:ext cx="284363" cy="30777"/>
            </a:xfrm>
            <a:prstGeom prst="straightConnector1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ounded Rectangle 41"/>
          <p:cNvSpPr/>
          <p:nvPr/>
        </p:nvSpPr>
        <p:spPr>
          <a:xfrm>
            <a:off x="4886979" y="2971800"/>
            <a:ext cx="533400" cy="914400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3058179" y="3886200"/>
            <a:ext cx="4977111" cy="1981200"/>
            <a:chOff x="3058179" y="3962400"/>
            <a:chExt cx="4977111" cy="1981200"/>
          </a:xfrm>
        </p:grpSpPr>
        <p:cxnSp>
          <p:nvCxnSpPr>
            <p:cNvPr id="99" name="Straight Connector 98"/>
            <p:cNvCxnSpPr/>
            <p:nvPr/>
          </p:nvCxnSpPr>
          <p:spPr>
            <a:xfrm flipH="1" flipV="1">
              <a:off x="3058179" y="3962400"/>
              <a:ext cx="1144251" cy="1295400"/>
            </a:xfrm>
            <a:prstGeom prst="line">
              <a:avLst/>
            </a:prstGeom>
            <a:ln w="25400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4812030" y="3962400"/>
              <a:ext cx="3223260" cy="1295400"/>
            </a:xfrm>
            <a:prstGeom prst="line">
              <a:avLst/>
            </a:prstGeom>
            <a:ln w="25400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5257800"/>
              <a:ext cx="685800" cy="685800"/>
            </a:xfrm>
            <a:prstGeom prst="rect">
              <a:avLst/>
            </a:prstGeom>
          </p:spPr>
        </p:pic>
      </p:grpSp>
      <p:sp>
        <p:nvSpPr>
          <p:cNvPr id="7" name="Right Arrow 6"/>
          <p:cNvSpPr/>
          <p:nvPr/>
        </p:nvSpPr>
        <p:spPr>
          <a:xfrm>
            <a:off x="5344178" y="3295650"/>
            <a:ext cx="2275821" cy="2286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95" name="Right Arrow 94"/>
          <p:cNvSpPr/>
          <p:nvPr/>
        </p:nvSpPr>
        <p:spPr>
          <a:xfrm flipH="1">
            <a:off x="3200401" y="3295650"/>
            <a:ext cx="1752600" cy="2286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2170" y="3429000"/>
            <a:ext cx="75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8KB</a:t>
            </a:r>
          </a:p>
        </p:txBody>
      </p:sp>
    </p:spTree>
    <p:extLst>
      <p:ext uri="{BB962C8B-B14F-4D97-AF65-F5344CB8AC3E}">
        <p14:creationId xmlns:p14="http://schemas.microsoft.com/office/powerpoint/2010/main" val="66646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42" grpId="0" animBg="1"/>
      <p:bldP spid="7" grpId="0" animBg="1"/>
      <p:bldP spid="95" grpId="0" animBg="1"/>
      <p:bldP spid="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Cell Operation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57800" y="4419600"/>
            <a:ext cx="1143000" cy="1143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Sense Amp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3425" y="259080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667000" y="2590800"/>
            <a:ext cx="1295400" cy="914400"/>
            <a:chOff x="1295400" y="2438400"/>
            <a:chExt cx="1295400" cy="914400"/>
          </a:xfrm>
        </p:grpSpPr>
        <p:grpSp>
          <p:nvGrpSpPr>
            <p:cNvPr id="19" name="Group 18"/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Elbow Connector 16"/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305300" y="2514600"/>
            <a:ext cx="914400" cy="533400"/>
            <a:chOff x="2933700" y="2362200"/>
            <a:chExt cx="914400" cy="5334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/>
          <p:nvPr/>
        </p:nvCxnSpPr>
        <p:spPr>
          <a:xfrm>
            <a:off x="3962400" y="3048000"/>
            <a:ext cx="3429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5" idx="0"/>
          </p:cNvCxnSpPr>
          <p:nvPr/>
        </p:nvCxnSpPr>
        <p:spPr>
          <a:xfrm flipV="1">
            <a:off x="5829300" y="2362200"/>
            <a:ext cx="0" cy="20574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219700" y="304800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362200" y="190500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762500" y="1905000"/>
            <a:ext cx="0" cy="6096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" idx="1"/>
          </p:cNvCxnSpPr>
          <p:nvPr/>
        </p:nvCxnSpPr>
        <p:spPr>
          <a:xfrm flipH="1">
            <a:off x="2362200" y="4991100"/>
            <a:ext cx="28956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984099" y="4963180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enable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851854" y="2387025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bitline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305563" y="1381780"/>
            <a:ext cx="1448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wordline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06337" y="2438400"/>
            <a:ext cx="1525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capacitor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879851" y="3094470"/>
            <a:ext cx="172395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access transistor</a:t>
            </a: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5436885" y="5955015"/>
            <a:ext cx="78483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E07675-6783-48F3-A3D5-050A0D0A88E6}"/>
              </a:ext>
            </a:extLst>
          </p:cNvPr>
          <p:cNvGrpSpPr/>
          <p:nvPr/>
        </p:nvGrpSpPr>
        <p:grpSpPr>
          <a:xfrm>
            <a:off x="5899101" y="5791200"/>
            <a:ext cx="1120820" cy="461665"/>
            <a:chOff x="5899101" y="5892225"/>
            <a:chExt cx="1120820" cy="4616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D48E726-E4C0-4754-BE61-591017686F50}"/>
                </a:ext>
              </a:extLst>
            </p:cNvPr>
            <p:cNvSpPr txBox="1"/>
            <p:nvPr/>
          </p:nvSpPr>
          <p:spPr>
            <a:xfrm>
              <a:off x="5899101" y="5892225"/>
              <a:ext cx="1120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bitline</a:t>
              </a:r>
              <a:endPara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B8021E4-045F-4747-9F25-3E7839E30B12}"/>
                </a:ext>
              </a:extLst>
            </p:cNvPr>
            <p:cNvCxnSpPr/>
            <p:nvPr/>
          </p:nvCxnSpPr>
          <p:spPr>
            <a:xfrm>
              <a:off x="6019800" y="5955015"/>
              <a:ext cx="935241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9126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5453891" y="1838980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½ V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+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δ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76600" y="259080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Cell Operation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3425" y="2895600"/>
            <a:ext cx="457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667000" y="2590800"/>
            <a:ext cx="1295400" cy="914400"/>
            <a:chOff x="1295400" y="2438400"/>
            <a:chExt cx="1295400" cy="914400"/>
          </a:xfrm>
        </p:grpSpPr>
        <p:grpSp>
          <p:nvGrpSpPr>
            <p:cNvPr id="19" name="Group 18"/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Elbow Connector 16"/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305300" y="2514600"/>
            <a:ext cx="914400" cy="533400"/>
            <a:chOff x="2933700" y="2362200"/>
            <a:chExt cx="914400" cy="5334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/>
          <p:nvPr/>
        </p:nvCxnSpPr>
        <p:spPr>
          <a:xfrm>
            <a:off x="3962400" y="3048000"/>
            <a:ext cx="3429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5" idx="0"/>
          </p:cNvCxnSpPr>
          <p:nvPr/>
        </p:nvCxnSpPr>
        <p:spPr>
          <a:xfrm flipV="1">
            <a:off x="5829300" y="2362200"/>
            <a:ext cx="0" cy="20574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219700" y="304800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362200" y="190500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762500" y="1905000"/>
            <a:ext cx="0" cy="6096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" idx="1"/>
          </p:cNvCxnSpPr>
          <p:nvPr/>
        </p:nvCxnSpPr>
        <p:spPr>
          <a:xfrm flipH="1">
            <a:off x="2362200" y="4991100"/>
            <a:ext cx="28956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984099" y="4963180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enable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851854" y="2387025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bitline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305563" y="1381780"/>
            <a:ext cx="1448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wordline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06337" y="2438400"/>
            <a:ext cx="1525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capacitor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956050" y="3094470"/>
            <a:ext cx="164775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access transistor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2978" y="1643390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04041" y="1838980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½ V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92978" y="4734580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92978" y="4724400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92978" y="1610380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07296" y="1838980"/>
            <a:ext cx="691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2362200" y="1905000"/>
            <a:ext cx="29718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962400" y="3048000"/>
            <a:ext cx="3429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219700" y="3048000"/>
            <a:ext cx="609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362200" y="4991100"/>
            <a:ext cx="2895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9527" y="1394936"/>
            <a:ext cx="146556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raise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wordline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24000" y="5075670"/>
            <a:ext cx="177525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enable sense amp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514200" y="3086103"/>
            <a:ext cx="3477400" cy="1250296"/>
            <a:chOff x="5514200" y="3086103"/>
            <a:chExt cx="3477400" cy="1250296"/>
          </a:xfrm>
        </p:grpSpPr>
        <p:sp>
          <p:nvSpPr>
            <p:cNvPr id="53" name="TextBox 52"/>
            <p:cNvSpPr txBox="1"/>
            <p:nvPr/>
          </p:nvSpPr>
          <p:spPr>
            <a:xfrm>
              <a:off x="7157910" y="3246870"/>
              <a:ext cx="1833690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connects cell to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bitline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cxnSp>
          <p:nvCxnSpPr>
            <p:cNvPr id="13" name="Curved Connector 12"/>
            <p:cNvCxnSpPr>
              <a:stCxn id="53" idx="1"/>
            </p:cNvCxnSpPr>
            <p:nvPr/>
          </p:nvCxnSpPr>
          <p:spPr>
            <a:xfrm rot="10800000">
              <a:off x="5514200" y="3086103"/>
              <a:ext cx="1643711" cy="705533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C00000"/>
              </a:solidFill>
              <a:prstDash val="dash"/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52400" y="3094471"/>
            <a:ext cx="3352800" cy="1805058"/>
            <a:chOff x="152400" y="3094471"/>
            <a:chExt cx="3352800" cy="1805058"/>
          </a:xfrm>
        </p:grpSpPr>
        <p:sp>
          <p:nvSpPr>
            <p:cNvPr id="54" name="TextBox 53"/>
            <p:cNvSpPr txBox="1"/>
            <p:nvPr/>
          </p:nvSpPr>
          <p:spPr>
            <a:xfrm>
              <a:off x="152400" y="3810000"/>
              <a:ext cx="2240702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cell loses charge to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bitline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cxnSp>
          <p:nvCxnSpPr>
            <p:cNvPr id="62" name="Curved Connector 61"/>
            <p:cNvCxnSpPr>
              <a:stCxn id="54" idx="3"/>
            </p:cNvCxnSpPr>
            <p:nvPr/>
          </p:nvCxnSpPr>
          <p:spPr>
            <a:xfrm flipV="1">
              <a:off x="2393102" y="3094471"/>
              <a:ext cx="1112098" cy="1260294"/>
            </a:xfrm>
            <a:prstGeom prst="curvedConnector2">
              <a:avLst/>
            </a:prstGeom>
            <a:ln w="19050">
              <a:solidFill>
                <a:srgbClr val="C00000"/>
              </a:solidFill>
              <a:prstDash val="dash"/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/>
          <p:cNvCxnSpPr/>
          <p:nvPr/>
        </p:nvCxnSpPr>
        <p:spPr>
          <a:xfrm flipV="1">
            <a:off x="5943600" y="3048000"/>
            <a:ext cx="0" cy="13716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152400" y="3086101"/>
            <a:ext cx="3352800" cy="1472657"/>
            <a:chOff x="152400" y="3094473"/>
            <a:chExt cx="3352800" cy="1472657"/>
          </a:xfrm>
        </p:grpSpPr>
        <p:sp>
          <p:nvSpPr>
            <p:cNvPr id="64" name="TextBox 63"/>
            <p:cNvSpPr txBox="1"/>
            <p:nvPr/>
          </p:nvSpPr>
          <p:spPr>
            <a:xfrm>
              <a:off x="152400" y="3810000"/>
              <a:ext cx="2240702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cell regains charge</a:t>
              </a:r>
            </a:p>
          </p:txBody>
        </p:sp>
        <p:cxnSp>
          <p:nvCxnSpPr>
            <p:cNvPr id="65" name="Curved Connector 64"/>
            <p:cNvCxnSpPr>
              <a:stCxn id="64" idx="3"/>
            </p:cNvCxnSpPr>
            <p:nvPr/>
          </p:nvCxnSpPr>
          <p:spPr>
            <a:xfrm flipV="1">
              <a:off x="2393102" y="3094473"/>
              <a:ext cx="1112098" cy="1094092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C00000"/>
              </a:solidFill>
              <a:prstDash val="dash"/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ounded Rectangle 4"/>
          <p:cNvSpPr/>
          <p:nvPr/>
        </p:nvSpPr>
        <p:spPr>
          <a:xfrm>
            <a:off x="5257800" y="4419600"/>
            <a:ext cx="1143000" cy="1143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Sense Amp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263568" y="822835"/>
            <a:ext cx="2599310" cy="1089529"/>
            <a:chOff x="6263584" y="3246870"/>
            <a:chExt cx="2599310" cy="1089529"/>
          </a:xfrm>
        </p:grpSpPr>
        <p:sp>
          <p:nvSpPr>
            <p:cNvPr id="69" name="TextBox 68"/>
            <p:cNvSpPr txBox="1"/>
            <p:nvPr/>
          </p:nvSpPr>
          <p:spPr>
            <a:xfrm>
              <a:off x="6858016" y="3246870"/>
              <a:ext cx="2004878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deviation in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bitline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 voltage</a:t>
              </a:r>
            </a:p>
          </p:txBody>
        </p:sp>
        <p:cxnSp>
          <p:nvCxnSpPr>
            <p:cNvPr id="70" name="Curved Connector 69"/>
            <p:cNvCxnSpPr>
              <a:stCxn id="69" idx="1"/>
              <a:endCxn id="43" idx="0"/>
            </p:cNvCxnSpPr>
            <p:nvPr/>
          </p:nvCxnSpPr>
          <p:spPr>
            <a:xfrm rot="10800000" flipV="1">
              <a:off x="6263584" y="3791635"/>
              <a:ext cx="594432" cy="471380"/>
            </a:xfrm>
            <a:prstGeom prst="curvedConnector2">
              <a:avLst/>
            </a:prstGeom>
            <a:ln w="19050">
              <a:solidFill>
                <a:srgbClr val="C00000"/>
              </a:solidFill>
              <a:prstDash val="dash"/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/>
          <p:nvPr/>
        </p:nvCxnSpPr>
        <p:spPr>
          <a:xfrm rot="5400000">
            <a:off x="5436885" y="5955015"/>
            <a:ext cx="78483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275441" y="6258580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½ V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626778" y="6258580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0</a:t>
            </a: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B51C401-90EE-4C26-83C7-7E4245DB4E46}"/>
              </a:ext>
            </a:extLst>
          </p:cNvPr>
          <p:cNvGrpSpPr/>
          <p:nvPr/>
        </p:nvGrpSpPr>
        <p:grpSpPr>
          <a:xfrm>
            <a:off x="5899101" y="5791200"/>
            <a:ext cx="1120820" cy="461665"/>
            <a:chOff x="5899101" y="5892225"/>
            <a:chExt cx="1120820" cy="461665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9AFBC18-4A0C-4042-B119-B72E14589999}"/>
                </a:ext>
              </a:extLst>
            </p:cNvPr>
            <p:cNvSpPr txBox="1"/>
            <p:nvPr/>
          </p:nvSpPr>
          <p:spPr>
            <a:xfrm>
              <a:off x="5899101" y="5892225"/>
              <a:ext cx="1120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bitline</a:t>
              </a:r>
              <a:endPara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5A322E0-F2DC-4102-A5E3-4CA759C4FD72}"/>
                </a:ext>
              </a:extLst>
            </p:cNvPr>
            <p:cNvCxnSpPr/>
            <p:nvPr/>
          </p:nvCxnSpPr>
          <p:spPr>
            <a:xfrm>
              <a:off x="6019800" y="5955015"/>
              <a:ext cx="935241" cy="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052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32" grpId="0" animBg="1"/>
      <p:bldP spid="32" grpId="1" animBg="1"/>
      <p:bldP spid="3" grpId="0"/>
      <p:bldP spid="36" grpId="0"/>
      <p:bldP spid="37" grpId="0"/>
      <p:bldP spid="38" grpId="0"/>
      <p:bldP spid="39" grpId="0"/>
      <p:bldP spid="41" grpId="0"/>
      <p:bldP spid="7" grpId="0"/>
      <p:bldP spid="7" grpId="1"/>
      <p:bldP spid="56" grpId="0"/>
      <p:bldP spid="56" grpId="1"/>
      <p:bldP spid="67" grpId="0"/>
      <p:bldP spid="71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/>
          <p:cNvSpPr/>
          <p:nvPr/>
        </p:nvSpPr>
        <p:spPr>
          <a:xfrm>
            <a:off x="4114800" y="167640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36025" y="1143000"/>
            <a:ext cx="1341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½ V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+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δ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Triple-Row Activation: Majority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6515" y="1981200"/>
            <a:ext cx="457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510090" y="1676400"/>
            <a:ext cx="1295400" cy="914400"/>
            <a:chOff x="1295400" y="2438400"/>
            <a:chExt cx="1295400" cy="914400"/>
          </a:xfrm>
        </p:grpSpPr>
        <p:grpSp>
          <p:nvGrpSpPr>
            <p:cNvPr id="19" name="Group 18"/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Elbow Connector 16"/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148390" y="1600200"/>
            <a:ext cx="914400" cy="533400"/>
            <a:chOff x="2933700" y="2362200"/>
            <a:chExt cx="914400" cy="5334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/>
          <p:nvPr/>
        </p:nvCxnSpPr>
        <p:spPr>
          <a:xfrm>
            <a:off x="4805490" y="2133600"/>
            <a:ext cx="3429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5" idx="0"/>
          </p:cNvCxnSpPr>
          <p:nvPr/>
        </p:nvCxnSpPr>
        <p:spPr>
          <a:xfrm flipV="1">
            <a:off x="6672390" y="1699230"/>
            <a:ext cx="0" cy="355857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062790" y="213360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205290" y="143762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605590" y="1427440"/>
            <a:ext cx="0" cy="17276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" idx="1"/>
          </p:cNvCxnSpPr>
          <p:nvPr/>
        </p:nvCxnSpPr>
        <p:spPr>
          <a:xfrm flipH="1">
            <a:off x="3205290" y="5829300"/>
            <a:ext cx="28956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748090" y="117601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46902" y="1143000"/>
            <a:ext cx="873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½ V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8090" y="557278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748090" y="556260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48090" y="114300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05690" y="1143000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V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3205290" y="1437620"/>
            <a:ext cx="29718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805490" y="2133600"/>
            <a:ext cx="3429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062790" y="2133600"/>
            <a:ext cx="609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205290" y="5829300"/>
            <a:ext cx="2895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249440" y="5867400"/>
            <a:ext cx="154665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enable sense amp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100890" y="5257800"/>
            <a:ext cx="1143000" cy="1143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Sense Amp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57200" y="2180649"/>
            <a:ext cx="1704975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activate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all three rows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114800" y="304800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111625" y="3352800"/>
            <a:ext cx="457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3505200" y="3048000"/>
            <a:ext cx="1295400" cy="914400"/>
            <a:chOff x="1295400" y="2438400"/>
            <a:chExt cx="1295400" cy="914400"/>
          </a:xfrm>
        </p:grpSpPr>
        <p:grpSp>
          <p:nvGrpSpPr>
            <p:cNvPr id="87" name="Group 86"/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91" name="Straight Connector 90"/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0" name="Elbow Connector 89"/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8" name="Straight Connector 87"/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5143500" y="2971800"/>
            <a:ext cx="914400" cy="533400"/>
            <a:chOff x="2933700" y="2362200"/>
            <a:chExt cx="914400" cy="533400"/>
          </a:xfrm>
        </p:grpSpPr>
        <p:cxnSp>
          <p:nvCxnSpPr>
            <p:cNvPr id="95" name="Straight Connector 94"/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1" name="Straight Connector 100"/>
          <p:cNvCxnSpPr/>
          <p:nvPr/>
        </p:nvCxnSpPr>
        <p:spPr>
          <a:xfrm>
            <a:off x="4800600" y="3505200"/>
            <a:ext cx="3429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057900" y="350520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200400" y="280922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5600700" y="2799040"/>
            <a:ext cx="0" cy="17276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200400" y="2809220"/>
            <a:ext cx="29718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800600" y="3505200"/>
            <a:ext cx="3429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6057900" y="3505200"/>
            <a:ext cx="609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4114800" y="451616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4111625" y="4820960"/>
            <a:ext cx="457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3505200" y="4516160"/>
            <a:ext cx="1295400" cy="914400"/>
            <a:chOff x="1295400" y="2438400"/>
            <a:chExt cx="1295400" cy="914400"/>
          </a:xfrm>
        </p:grpSpPr>
        <p:grpSp>
          <p:nvGrpSpPr>
            <p:cNvPr id="111" name="Group 110"/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115" name="Straight Connector 114"/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4" name="Elbow Connector 113"/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5143500" y="4439960"/>
            <a:ext cx="914400" cy="533400"/>
            <a:chOff x="2933700" y="2362200"/>
            <a:chExt cx="914400" cy="533400"/>
          </a:xfrm>
        </p:grpSpPr>
        <p:cxnSp>
          <p:nvCxnSpPr>
            <p:cNvPr id="119" name="Straight Connector 118"/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Straight Connector 124"/>
          <p:cNvCxnSpPr/>
          <p:nvPr/>
        </p:nvCxnSpPr>
        <p:spPr>
          <a:xfrm>
            <a:off x="4800600" y="4973360"/>
            <a:ext cx="3429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057900" y="497336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3200400" y="427738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5600700" y="4267200"/>
            <a:ext cx="0" cy="17276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200400" y="4277380"/>
            <a:ext cx="29718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4800600" y="4973360"/>
            <a:ext cx="3429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6057900" y="4973360"/>
            <a:ext cx="609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2743200" y="254761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743200" y="251460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1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2743200" y="404878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0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43200" y="401577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993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43" grpId="0"/>
      <p:bldP spid="43" grpId="1"/>
      <p:bldP spid="6" grpId="0" animBg="1"/>
      <p:bldP spid="3" grpId="0"/>
      <p:bldP spid="36" grpId="0"/>
      <p:bldP spid="37" grpId="0"/>
      <p:bldP spid="38" grpId="0"/>
      <p:bldP spid="39" grpId="0"/>
      <p:bldP spid="41" grpId="0"/>
      <p:bldP spid="56" grpId="0"/>
      <p:bldP spid="82" grpId="0"/>
      <p:bldP spid="84" grpId="0" animBg="1"/>
      <p:bldP spid="84" grpId="1" animBg="1"/>
      <p:bldP spid="108" grpId="0" animBg="1"/>
      <p:bldP spid="108" grpId="1" animBg="1"/>
      <p:bldP spid="132" grpId="0"/>
      <p:bldP spid="133" grpId="0"/>
      <p:bldP spid="134" grpId="0"/>
      <p:bldP spid="13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Bitwise AND/OR Using Triple-Row Activation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CF1CDC-024F-4772-AA6B-7604FD89C926}"/>
              </a:ext>
            </a:extLst>
          </p:cNvPr>
          <p:cNvGrpSpPr/>
          <p:nvPr/>
        </p:nvGrpSpPr>
        <p:grpSpPr>
          <a:xfrm>
            <a:off x="2743200" y="1143000"/>
            <a:ext cx="4500690" cy="5257800"/>
            <a:chOff x="2743200" y="1143000"/>
            <a:chExt cx="4500690" cy="5257800"/>
          </a:xfrm>
        </p:grpSpPr>
        <p:sp>
          <p:nvSpPr>
            <p:cNvPr id="38" name="TextBox 37"/>
            <p:cNvSpPr txBox="1"/>
            <p:nvPr/>
          </p:nvSpPr>
          <p:spPr>
            <a:xfrm>
              <a:off x="2748090" y="556260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48090" y="114300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743200" y="251460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743200" y="401577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4114800" y="1676400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116515" y="1981200"/>
              <a:ext cx="457200" cy="609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510090" y="1676400"/>
              <a:ext cx="1295400" cy="914400"/>
              <a:chOff x="1295400" y="2438400"/>
              <a:chExt cx="1295400" cy="9144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295400" y="2438400"/>
                <a:ext cx="1063625" cy="914400"/>
                <a:chOff x="2060575" y="2438400"/>
                <a:chExt cx="1063625" cy="914400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2667000" y="2438400"/>
                  <a:ext cx="457200" cy="914400"/>
                  <a:chOff x="2667000" y="2438400"/>
                  <a:chExt cx="457200" cy="914400"/>
                </a:xfrm>
              </p:grpSpPr>
              <p:cxnSp>
                <p:nvCxnSpPr>
                  <p:cNvPr id="8" name="Straight Connector 7"/>
                  <p:cNvCxnSpPr/>
                  <p:nvPr/>
                </p:nvCxnSpPr>
                <p:spPr>
                  <a:xfrm flipV="1">
                    <a:off x="31242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Connector 8"/>
                  <p:cNvCxnSpPr/>
                  <p:nvPr/>
                </p:nvCxnSpPr>
                <p:spPr>
                  <a:xfrm flipV="1">
                    <a:off x="26670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2667000" y="3352800"/>
                    <a:ext cx="457200" cy="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" name="Elbow Connector 16"/>
                <p:cNvCxnSpPr/>
                <p:nvPr/>
              </p:nvCxnSpPr>
              <p:spPr>
                <a:xfrm rot="10800000" flipV="1">
                  <a:off x="2060575" y="2895600"/>
                  <a:ext cx="606425" cy="457200"/>
                </a:xfrm>
                <a:prstGeom prst="bentConnector2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Straight Connector 27"/>
              <p:cNvCxnSpPr/>
              <p:nvPr/>
            </p:nvCxnSpPr>
            <p:spPr>
              <a:xfrm flipH="1">
                <a:off x="2362203" y="2895600"/>
                <a:ext cx="228597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5148390" y="1600200"/>
              <a:ext cx="914400" cy="533400"/>
              <a:chOff x="2933700" y="2362200"/>
              <a:chExt cx="914400" cy="5334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>
              <a:off x="4805490" y="2133600"/>
              <a:ext cx="3429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5" idx="0"/>
            </p:cNvCxnSpPr>
            <p:nvPr/>
          </p:nvCxnSpPr>
          <p:spPr>
            <a:xfrm flipV="1">
              <a:off x="6672390" y="1699230"/>
              <a:ext cx="0" cy="355857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062790" y="2133600"/>
              <a:ext cx="6096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205290" y="1437620"/>
              <a:ext cx="29718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605590" y="142744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" idx="1"/>
            </p:cNvCxnSpPr>
            <p:nvPr/>
          </p:nvCxnSpPr>
          <p:spPr>
            <a:xfrm flipH="1">
              <a:off x="3205290" y="5829300"/>
              <a:ext cx="28956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405690" y="1143000"/>
              <a:ext cx="5806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V</a:t>
              </a:r>
              <a:r>
                <a:rPr kumimoji="0" lang="en-US" sz="2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DD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3205290" y="1437620"/>
              <a:ext cx="29718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805490" y="2133600"/>
              <a:ext cx="3429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062790" y="2133600"/>
              <a:ext cx="609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3205290" y="5829300"/>
              <a:ext cx="2895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6100890" y="5257800"/>
              <a:ext cx="1143000" cy="1143000"/>
            </a:xfrm>
            <a:prstGeom prst="roundRect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Sense Amp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114800" y="3048000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111625" y="3352800"/>
              <a:ext cx="457200" cy="609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3505200" y="3048000"/>
              <a:ext cx="1295400" cy="914400"/>
              <a:chOff x="1295400" y="2438400"/>
              <a:chExt cx="1295400" cy="914400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1295400" y="2438400"/>
                <a:ext cx="1063625" cy="914400"/>
                <a:chOff x="2060575" y="2438400"/>
                <a:chExt cx="1063625" cy="914400"/>
              </a:xfrm>
            </p:grpSpPr>
            <p:grpSp>
              <p:nvGrpSpPr>
                <p:cNvPr id="89" name="Group 88"/>
                <p:cNvGrpSpPr/>
                <p:nvPr/>
              </p:nvGrpSpPr>
              <p:grpSpPr>
                <a:xfrm>
                  <a:off x="2667000" y="2438400"/>
                  <a:ext cx="457200" cy="914400"/>
                  <a:chOff x="2667000" y="2438400"/>
                  <a:chExt cx="457200" cy="914400"/>
                </a:xfrm>
              </p:grpSpPr>
              <p:cxnSp>
                <p:nvCxnSpPr>
                  <p:cNvPr id="91" name="Straight Connector 90"/>
                  <p:cNvCxnSpPr/>
                  <p:nvPr/>
                </p:nvCxnSpPr>
                <p:spPr>
                  <a:xfrm flipV="1">
                    <a:off x="31242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flipV="1">
                    <a:off x="26670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2667000" y="3352800"/>
                    <a:ext cx="457200" cy="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0" name="Elbow Connector 89"/>
                <p:cNvCxnSpPr/>
                <p:nvPr/>
              </p:nvCxnSpPr>
              <p:spPr>
                <a:xfrm rot="10800000" flipV="1">
                  <a:off x="2060575" y="2895600"/>
                  <a:ext cx="606425" cy="457200"/>
                </a:xfrm>
                <a:prstGeom prst="bentConnector2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8" name="Straight Connector 87"/>
              <p:cNvCxnSpPr/>
              <p:nvPr/>
            </p:nvCxnSpPr>
            <p:spPr>
              <a:xfrm flipH="1">
                <a:off x="2362203" y="2895600"/>
                <a:ext cx="228597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>
            <a:xfrm>
              <a:off x="5143500" y="2971800"/>
              <a:ext cx="914400" cy="533400"/>
              <a:chOff x="2933700" y="2362200"/>
              <a:chExt cx="914400" cy="533400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Straight Connector 100"/>
            <p:cNvCxnSpPr/>
            <p:nvPr/>
          </p:nvCxnSpPr>
          <p:spPr>
            <a:xfrm>
              <a:off x="4800600" y="3505200"/>
              <a:ext cx="3429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057900" y="3505200"/>
              <a:ext cx="6096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200400" y="2809220"/>
              <a:ext cx="29718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5600700" y="279904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3200400" y="2809220"/>
              <a:ext cx="29718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4800600" y="3505200"/>
              <a:ext cx="3429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6057900" y="3505200"/>
              <a:ext cx="609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/>
            <p:cNvSpPr/>
            <p:nvPr/>
          </p:nvSpPr>
          <p:spPr>
            <a:xfrm>
              <a:off x="4114800" y="4516160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111625" y="4820960"/>
              <a:ext cx="457200" cy="609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3505200" y="4516160"/>
              <a:ext cx="1295400" cy="914400"/>
              <a:chOff x="1295400" y="2438400"/>
              <a:chExt cx="1295400" cy="914400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1295400" y="2438400"/>
                <a:ext cx="1063625" cy="914400"/>
                <a:chOff x="2060575" y="2438400"/>
                <a:chExt cx="1063625" cy="914400"/>
              </a:xfrm>
            </p:grpSpPr>
            <p:grpSp>
              <p:nvGrpSpPr>
                <p:cNvPr id="113" name="Group 112"/>
                <p:cNvGrpSpPr/>
                <p:nvPr/>
              </p:nvGrpSpPr>
              <p:grpSpPr>
                <a:xfrm>
                  <a:off x="2667000" y="2438400"/>
                  <a:ext cx="457200" cy="914400"/>
                  <a:chOff x="2667000" y="2438400"/>
                  <a:chExt cx="457200" cy="914400"/>
                </a:xfrm>
              </p:grpSpPr>
              <p:cxnSp>
                <p:nvCxnSpPr>
                  <p:cNvPr id="115" name="Straight Connector 114"/>
                  <p:cNvCxnSpPr/>
                  <p:nvPr/>
                </p:nvCxnSpPr>
                <p:spPr>
                  <a:xfrm flipV="1">
                    <a:off x="31242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/>
                  <p:cNvCxnSpPr/>
                  <p:nvPr/>
                </p:nvCxnSpPr>
                <p:spPr>
                  <a:xfrm flipV="1">
                    <a:off x="26670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/>
                  <p:cNvCxnSpPr/>
                  <p:nvPr/>
                </p:nvCxnSpPr>
                <p:spPr>
                  <a:xfrm>
                    <a:off x="2667000" y="3352800"/>
                    <a:ext cx="457200" cy="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4" name="Elbow Connector 113"/>
                <p:cNvCxnSpPr/>
                <p:nvPr/>
              </p:nvCxnSpPr>
              <p:spPr>
                <a:xfrm rot="10800000" flipV="1">
                  <a:off x="2060575" y="2895600"/>
                  <a:ext cx="606425" cy="457200"/>
                </a:xfrm>
                <a:prstGeom prst="bentConnector2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flipH="1">
                <a:off x="2362203" y="2895600"/>
                <a:ext cx="228597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117"/>
            <p:cNvGrpSpPr/>
            <p:nvPr/>
          </p:nvGrpSpPr>
          <p:grpSpPr>
            <a:xfrm>
              <a:off x="5143500" y="4439960"/>
              <a:ext cx="914400" cy="533400"/>
              <a:chOff x="2933700" y="2362200"/>
              <a:chExt cx="914400" cy="533400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>
              <a:off x="4800600" y="4973360"/>
              <a:ext cx="3429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6057900" y="4973360"/>
              <a:ext cx="6096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3200400" y="4277380"/>
              <a:ext cx="29718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5600700" y="426720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3200400" y="4277380"/>
              <a:ext cx="29718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4800600" y="4973360"/>
              <a:ext cx="3429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6057900" y="4973360"/>
              <a:ext cx="609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E82587-4577-4395-9DB0-081E9EA9B5B0}"/>
              </a:ext>
            </a:extLst>
          </p:cNvPr>
          <p:cNvGrpSpPr/>
          <p:nvPr/>
        </p:nvGrpSpPr>
        <p:grpSpPr>
          <a:xfrm>
            <a:off x="607162" y="1701225"/>
            <a:ext cx="383438" cy="3500735"/>
            <a:chOff x="451590" y="1701225"/>
            <a:chExt cx="383438" cy="350073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0CCA90-382B-482D-A5FD-B717A6D0BE10}"/>
                </a:ext>
              </a:extLst>
            </p:cNvPr>
            <p:cNvSpPr txBox="1"/>
            <p:nvPr/>
          </p:nvSpPr>
          <p:spPr>
            <a:xfrm>
              <a:off x="457200" y="1701225"/>
              <a:ext cx="3722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E1084683-C5C5-4DE9-9F6B-8607A8456892}"/>
                </a:ext>
              </a:extLst>
            </p:cNvPr>
            <p:cNvSpPr txBox="1"/>
            <p:nvPr/>
          </p:nvSpPr>
          <p:spPr>
            <a:xfrm>
              <a:off x="451590" y="321281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3003ED9C-C087-4B0C-BB21-F63783B2E600}"/>
                </a:ext>
              </a:extLst>
            </p:cNvPr>
            <p:cNvSpPr txBox="1"/>
            <p:nvPr/>
          </p:nvSpPr>
          <p:spPr>
            <a:xfrm>
              <a:off x="479025" y="4617185"/>
              <a:ext cx="3465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374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3200" dirty="0"/>
              <a:t>Bitwise AND/OR Using Triple-Row Activation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CF1CDC-024F-4772-AA6B-7604FD89C926}"/>
              </a:ext>
            </a:extLst>
          </p:cNvPr>
          <p:cNvGrpSpPr/>
          <p:nvPr/>
        </p:nvGrpSpPr>
        <p:grpSpPr>
          <a:xfrm>
            <a:off x="457200" y="1143000"/>
            <a:ext cx="4500690" cy="5257800"/>
            <a:chOff x="2743200" y="1143000"/>
            <a:chExt cx="4500690" cy="5257800"/>
          </a:xfrm>
        </p:grpSpPr>
        <p:sp>
          <p:nvSpPr>
            <p:cNvPr id="38" name="TextBox 37"/>
            <p:cNvSpPr txBox="1"/>
            <p:nvPr/>
          </p:nvSpPr>
          <p:spPr>
            <a:xfrm>
              <a:off x="2748090" y="556260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48090" y="114300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743200" y="251460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743200" y="401577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4114800" y="1676400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116515" y="1981200"/>
              <a:ext cx="457200" cy="609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510090" y="1676400"/>
              <a:ext cx="1295400" cy="914400"/>
              <a:chOff x="1295400" y="2438400"/>
              <a:chExt cx="1295400" cy="9144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295400" y="2438400"/>
                <a:ext cx="1063625" cy="914400"/>
                <a:chOff x="2060575" y="2438400"/>
                <a:chExt cx="1063625" cy="914400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2667000" y="2438400"/>
                  <a:ext cx="457200" cy="914400"/>
                  <a:chOff x="2667000" y="2438400"/>
                  <a:chExt cx="457200" cy="914400"/>
                </a:xfrm>
              </p:grpSpPr>
              <p:cxnSp>
                <p:nvCxnSpPr>
                  <p:cNvPr id="8" name="Straight Connector 7"/>
                  <p:cNvCxnSpPr/>
                  <p:nvPr/>
                </p:nvCxnSpPr>
                <p:spPr>
                  <a:xfrm flipV="1">
                    <a:off x="31242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Connector 8"/>
                  <p:cNvCxnSpPr/>
                  <p:nvPr/>
                </p:nvCxnSpPr>
                <p:spPr>
                  <a:xfrm flipV="1">
                    <a:off x="26670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2667000" y="3352800"/>
                    <a:ext cx="457200" cy="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" name="Elbow Connector 16"/>
                <p:cNvCxnSpPr/>
                <p:nvPr/>
              </p:nvCxnSpPr>
              <p:spPr>
                <a:xfrm rot="10800000" flipV="1">
                  <a:off x="2060575" y="2895600"/>
                  <a:ext cx="606425" cy="457200"/>
                </a:xfrm>
                <a:prstGeom prst="bentConnector2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Straight Connector 27"/>
              <p:cNvCxnSpPr/>
              <p:nvPr/>
            </p:nvCxnSpPr>
            <p:spPr>
              <a:xfrm flipH="1">
                <a:off x="2362203" y="2895600"/>
                <a:ext cx="228597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5148390" y="1600200"/>
              <a:ext cx="914400" cy="533400"/>
              <a:chOff x="2933700" y="2362200"/>
              <a:chExt cx="914400" cy="5334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>
              <a:off x="4805490" y="2133600"/>
              <a:ext cx="3429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5" idx="0"/>
            </p:cNvCxnSpPr>
            <p:nvPr/>
          </p:nvCxnSpPr>
          <p:spPr>
            <a:xfrm flipV="1">
              <a:off x="6672390" y="1699230"/>
              <a:ext cx="0" cy="355857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062790" y="2133600"/>
              <a:ext cx="6096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205290" y="1437620"/>
              <a:ext cx="29718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605590" y="142744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" idx="1"/>
            </p:cNvCxnSpPr>
            <p:nvPr/>
          </p:nvCxnSpPr>
          <p:spPr>
            <a:xfrm flipH="1">
              <a:off x="3205290" y="5829300"/>
              <a:ext cx="28956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405690" y="1143000"/>
              <a:ext cx="5806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V</a:t>
              </a:r>
              <a:r>
                <a:rPr kumimoji="0" lang="en-US" sz="2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DD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3205290" y="1437620"/>
              <a:ext cx="29718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805490" y="2133600"/>
              <a:ext cx="3429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062790" y="2133600"/>
              <a:ext cx="609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3205290" y="5829300"/>
              <a:ext cx="2895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6100890" y="5257800"/>
              <a:ext cx="1143000" cy="1143000"/>
            </a:xfrm>
            <a:prstGeom prst="roundRect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Sense Amp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114800" y="3048000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111625" y="3352800"/>
              <a:ext cx="457200" cy="609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3505200" y="3048000"/>
              <a:ext cx="1295400" cy="914400"/>
              <a:chOff x="1295400" y="2438400"/>
              <a:chExt cx="1295400" cy="914400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1295400" y="2438400"/>
                <a:ext cx="1063625" cy="914400"/>
                <a:chOff x="2060575" y="2438400"/>
                <a:chExt cx="1063625" cy="914400"/>
              </a:xfrm>
            </p:grpSpPr>
            <p:grpSp>
              <p:nvGrpSpPr>
                <p:cNvPr id="89" name="Group 88"/>
                <p:cNvGrpSpPr/>
                <p:nvPr/>
              </p:nvGrpSpPr>
              <p:grpSpPr>
                <a:xfrm>
                  <a:off x="2667000" y="2438400"/>
                  <a:ext cx="457200" cy="914400"/>
                  <a:chOff x="2667000" y="2438400"/>
                  <a:chExt cx="457200" cy="914400"/>
                </a:xfrm>
              </p:grpSpPr>
              <p:cxnSp>
                <p:nvCxnSpPr>
                  <p:cNvPr id="91" name="Straight Connector 90"/>
                  <p:cNvCxnSpPr/>
                  <p:nvPr/>
                </p:nvCxnSpPr>
                <p:spPr>
                  <a:xfrm flipV="1">
                    <a:off x="31242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flipV="1">
                    <a:off x="26670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2667000" y="3352800"/>
                    <a:ext cx="457200" cy="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0" name="Elbow Connector 89"/>
                <p:cNvCxnSpPr/>
                <p:nvPr/>
              </p:nvCxnSpPr>
              <p:spPr>
                <a:xfrm rot="10800000" flipV="1">
                  <a:off x="2060575" y="2895600"/>
                  <a:ext cx="606425" cy="457200"/>
                </a:xfrm>
                <a:prstGeom prst="bentConnector2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8" name="Straight Connector 87"/>
              <p:cNvCxnSpPr/>
              <p:nvPr/>
            </p:nvCxnSpPr>
            <p:spPr>
              <a:xfrm flipH="1">
                <a:off x="2362203" y="2895600"/>
                <a:ext cx="228597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>
            <a:xfrm>
              <a:off x="5143500" y="2971800"/>
              <a:ext cx="914400" cy="533400"/>
              <a:chOff x="2933700" y="2362200"/>
              <a:chExt cx="914400" cy="533400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Straight Connector 100"/>
            <p:cNvCxnSpPr/>
            <p:nvPr/>
          </p:nvCxnSpPr>
          <p:spPr>
            <a:xfrm>
              <a:off x="4800600" y="3505200"/>
              <a:ext cx="3429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057900" y="3505200"/>
              <a:ext cx="6096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200400" y="2809220"/>
              <a:ext cx="29718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5600700" y="279904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3200400" y="2809220"/>
              <a:ext cx="29718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4800600" y="3505200"/>
              <a:ext cx="3429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6057900" y="3505200"/>
              <a:ext cx="609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/>
            <p:cNvSpPr/>
            <p:nvPr/>
          </p:nvSpPr>
          <p:spPr>
            <a:xfrm>
              <a:off x="4114800" y="4516160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111625" y="4820960"/>
              <a:ext cx="457200" cy="609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3505200" y="4516160"/>
              <a:ext cx="1295400" cy="914400"/>
              <a:chOff x="1295400" y="2438400"/>
              <a:chExt cx="1295400" cy="914400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1295400" y="2438400"/>
                <a:ext cx="1063625" cy="914400"/>
                <a:chOff x="2060575" y="2438400"/>
                <a:chExt cx="1063625" cy="914400"/>
              </a:xfrm>
            </p:grpSpPr>
            <p:grpSp>
              <p:nvGrpSpPr>
                <p:cNvPr id="113" name="Group 112"/>
                <p:cNvGrpSpPr/>
                <p:nvPr/>
              </p:nvGrpSpPr>
              <p:grpSpPr>
                <a:xfrm>
                  <a:off x="2667000" y="2438400"/>
                  <a:ext cx="457200" cy="914400"/>
                  <a:chOff x="2667000" y="2438400"/>
                  <a:chExt cx="457200" cy="914400"/>
                </a:xfrm>
              </p:grpSpPr>
              <p:cxnSp>
                <p:nvCxnSpPr>
                  <p:cNvPr id="115" name="Straight Connector 114"/>
                  <p:cNvCxnSpPr/>
                  <p:nvPr/>
                </p:nvCxnSpPr>
                <p:spPr>
                  <a:xfrm flipV="1">
                    <a:off x="31242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/>
                  <p:cNvCxnSpPr/>
                  <p:nvPr/>
                </p:nvCxnSpPr>
                <p:spPr>
                  <a:xfrm flipV="1">
                    <a:off x="26670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/>
                  <p:cNvCxnSpPr/>
                  <p:nvPr/>
                </p:nvCxnSpPr>
                <p:spPr>
                  <a:xfrm>
                    <a:off x="2667000" y="3352800"/>
                    <a:ext cx="457200" cy="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4" name="Elbow Connector 113"/>
                <p:cNvCxnSpPr/>
                <p:nvPr/>
              </p:nvCxnSpPr>
              <p:spPr>
                <a:xfrm rot="10800000" flipV="1">
                  <a:off x="2060575" y="2895600"/>
                  <a:ext cx="606425" cy="457200"/>
                </a:xfrm>
                <a:prstGeom prst="bentConnector2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flipH="1">
                <a:off x="2362203" y="2895600"/>
                <a:ext cx="228597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117"/>
            <p:cNvGrpSpPr/>
            <p:nvPr/>
          </p:nvGrpSpPr>
          <p:grpSpPr>
            <a:xfrm>
              <a:off x="5143500" y="4439960"/>
              <a:ext cx="914400" cy="533400"/>
              <a:chOff x="2933700" y="2362200"/>
              <a:chExt cx="914400" cy="533400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>
              <a:off x="4800600" y="4973360"/>
              <a:ext cx="3429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6057900" y="4973360"/>
              <a:ext cx="6096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3200400" y="4277380"/>
              <a:ext cx="29718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5600700" y="426720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3200400" y="4277380"/>
              <a:ext cx="29718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4800600" y="4973360"/>
              <a:ext cx="3429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6057900" y="4973360"/>
              <a:ext cx="609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E82587-4577-4395-9DB0-081E9EA9B5B0}"/>
              </a:ext>
            </a:extLst>
          </p:cNvPr>
          <p:cNvGrpSpPr/>
          <p:nvPr/>
        </p:nvGrpSpPr>
        <p:grpSpPr>
          <a:xfrm>
            <a:off x="607162" y="1701225"/>
            <a:ext cx="383438" cy="3500735"/>
            <a:chOff x="451590" y="1701225"/>
            <a:chExt cx="383438" cy="350073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0CCA90-382B-482D-A5FD-B717A6D0BE10}"/>
                </a:ext>
              </a:extLst>
            </p:cNvPr>
            <p:cNvSpPr txBox="1"/>
            <p:nvPr/>
          </p:nvSpPr>
          <p:spPr>
            <a:xfrm>
              <a:off x="457200" y="1701225"/>
              <a:ext cx="3722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E1084683-C5C5-4DE9-9F6B-8607A8456892}"/>
                </a:ext>
              </a:extLst>
            </p:cNvPr>
            <p:cNvSpPr txBox="1"/>
            <p:nvPr/>
          </p:nvSpPr>
          <p:spPr>
            <a:xfrm>
              <a:off x="451590" y="321281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3003ED9C-C087-4B0C-BB21-F63783B2E600}"/>
                </a:ext>
              </a:extLst>
            </p:cNvPr>
            <p:cNvSpPr txBox="1"/>
            <p:nvPr/>
          </p:nvSpPr>
          <p:spPr>
            <a:xfrm>
              <a:off x="479025" y="4617185"/>
              <a:ext cx="3465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C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4D42F8D-3BFA-47B4-A6B4-7F4B6774E538}"/>
              </a:ext>
            </a:extLst>
          </p:cNvPr>
          <p:cNvSpPr txBox="1"/>
          <p:nvPr/>
        </p:nvSpPr>
        <p:spPr>
          <a:xfrm>
            <a:off x="4710805" y="1676400"/>
            <a:ext cx="4267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Output = AB  + BC + CA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2815D97-D091-4B2F-956A-63CC93E9844D}"/>
              </a:ext>
            </a:extLst>
          </p:cNvPr>
          <p:cNvSpPr txBox="1"/>
          <p:nvPr/>
        </p:nvSpPr>
        <p:spPr>
          <a:xfrm>
            <a:off x="5915281" y="2262425"/>
            <a:ext cx="28924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69913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= 	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C (A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OR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B) 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7013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	 ~C (A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AND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B)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BF20C5B-A3C9-4E5B-A0EB-09D4FDF7754A}"/>
              </a:ext>
            </a:extLst>
          </p:cNvPr>
          <p:cNvGrpSpPr/>
          <p:nvPr/>
        </p:nvGrpSpPr>
        <p:grpSpPr>
          <a:xfrm>
            <a:off x="5349939" y="3462754"/>
            <a:ext cx="3755442" cy="1789745"/>
            <a:chOff x="5349939" y="3926744"/>
            <a:chExt cx="3755442" cy="178974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157B4D-709C-46D5-A7DD-0E2D04623AB4}"/>
                </a:ext>
              </a:extLst>
            </p:cNvPr>
            <p:cNvSpPr txBox="1"/>
            <p:nvPr/>
          </p:nvSpPr>
          <p:spPr>
            <a:xfrm>
              <a:off x="5349939" y="4516160"/>
              <a:ext cx="37554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Control the value of C to perform bitwise OR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or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 bitwise AND of A and B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18BAC39-A25A-4623-88B3-F1A94995C4E4}"/>
                </a:ext>
              </a:extLst>
            </p:cNvPr>
            <p:cNvSpPr/>
            <p:nvPr/>
          </p:nvSpPr>
          <p:spPr>
            <a:xfrm flipH="1">
              <a:off x="6640238" y="3926744"/>
              <a:ext cx="266702" cy="612246"/>
            </a:xfrm>
            <a:custGeom>
              <a:avLst/>
              <a:gdLst>
                <a:gd name="connsiteX0" fmla="*/ 0 w 153909"/>
                <a:gd name="connsiteY0" fmla="*/ 516048 h 516048"/>
                <a:gd name="connsiteX1" fmla="*/ 153909 w 153909"/>
                <a:gd name="connsiteY1" fmla="*/ 0 h 51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3909" h="516048">
                  <a:moveTo>
                    <a:pt x="0" y="516048"/>
                  </a:moveTo>
                  <a:cubicBezTo>
                    <a:pt x="39231" y="358366"/>
                    <a:pt x="78463" y="200685"/>
                    <a:pt x="153909" y="0"/>
                  </a:cubicBez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F38249-1FB3-49CA-8C99-D8B677CA423F}"/>
              </a:ext>
            </a:extLst>
          </p:cNvPr>
          <p:cNvSpPr/>
          <p:nvPr/>
        </p:nvSpPr>
        <p:spPr>
          <a:xfrm>
            <a:off x="1174992" y="4852316"/>
            <a:ext cx="7477034" cy="16560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38X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improvement in raw throughput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44X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reduction in energy consumption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for bulk bitwise AND/OR operations</a:t>
            </a:r>
          </a:p>
        </p:txBody>
      </p:sp>
    </p:spTree>
    <p:extLst>
      <p:ext uri="{BB962C8B-B14F-4D97-AF65-F5344CB8AC3E}">
        <p14:creationId xmlns:p14="http://schemas.microsoft.com/office/powerpoint/2010/main" val="173492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2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dirty="0"/>
              <a:t>What is DRAM?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dirty="0"/>
              <a:t>DRAM Internal Organization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dirty="0"/>
              <a:t>Problems and Solutions</a:t>
            </a:r>
          </a:p>
          <a:p>
            <a:pPr marL="914400" lvl="1" indent="-514350">
              <a:spcBef>
                <a:spcPts val="600"/>
              </a:spcBef>
            </a:pPr>
            <a:r>
              <a:rPr lang="en-US" dirty="0"/>
              <a:t>Latency (Tiered-Latency DRAM, HPCA 2013; Adaptive-Latency DRAM, HPCA 2015)</a:t>
            </a:r>
          </a:p>
          <a:p>
            <a:pPr marL="914400" lvl="1" indent="-514350">
              <a:spcBef>
                <a:spcPts val="600"/>
              </a:spcBef>
            </a:pPr>
            <a:r>
              <a:rPr lang="en-US" dirty="0"/>
              <a:t>Parallelism (</a:t>
            </a:r>
            <a:r>
              <a:rPr lang="en-US" dirty="0" err="1"/>
              <a:t>Subarray</a:t>
            </a:r>
            <a:r>
              <a:rPr lang="en-US" dirty="0"/>
              <a:t>-level Parallelism, ISCA 2012)</a:t>
            </a:r>
          </a:p>
          <a:p>
            <a:pPr marL="914400" lvl="1" indent="-514350">
              <a:spcBef>
                <a:spcPts val="3000"/>
              </a:spcBef>
            </a:pPr>
            <a:endParaRPr lang="en-US" dirty="0"/>
          </a:p>
          <a:p>
            <a:pPr>
              <a:spcBef>
                <a:spcPts val="3000"/>
              </a:spcBef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2514600"/>
            <a:ext cx="8229600" cy="685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429000"/>
            <a:ext cx="8229600" cy="685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3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2286000"/>
            <a:ext cx="88392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Copy data of row A to row t1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Copy data of row B to row t2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Initialize data of row t3 to 0/1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Activate rows t1/t2/t3 simultaneously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Copy data of row t1/t2/t3 to Result row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8839200" cy="2667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Copy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A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row </a:t>
            </a:r>
            <a:r>
              <a:rPr lang="en-US" sz="2800" dirty="0">
                <a:solidFill>
                  <a:srgbClr val="C00000"/>
                </a:solidFill>
              </a:rPr>
              <a:t>t1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Copy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B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row </a:t>
            </a:r>
            <a:r>
              <a:rPr lang="en-US" sz="2800" dirty="0">
                <a:solidFill>
                  <a:srgbClr val="C00000"/>
                </a:solidFill>
              </a:rPr>
              <a:t>t2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Initialize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t3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en-US" sz="2800" dirty="0">
                <a:solidFill>
                  <a:srgbClr val="C00000"/>
                </a:solidFill>
              </a:rPr>
              <a:t>0/1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Activate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rows </a:t>
            </a:r>
            <a:r>
              <a:rPr lang="en-US" sz="2800" dirty="0">
                <a:solidFill>
                  <a:srgbClr val="C00000"/>
                </a:solidFill>
              </a:rPr>
              <a:t>t1/t2/t3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simultaneously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Copy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t1/t2/t3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en-US" sz="2800" dirty="0">
                <a:solidFill>
                  <a:srgbClr val="C00000"/>
                </a:solidFill>
              </a:rPr>
              <a:t>Result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row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Bitwise AND/OR in DRAM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781395"/>
            <a:ext cx="3924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Result = row A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AND/OR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 row 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FC0A0E-8C97-4125-AD43-4BE366DD36C0}"/>
              </a:ext>
            </a:extLst>
          </p:cNvPr>
          <p:cNvSpPr txBox="1"/>
          <p:nvPr/>
        </p:nvSpPr>
        <p:spPr>
          <a:xfrm>
            <a:off x="152400" y="1026988"/>
            <a:ext cx="7875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Statically reserve three designated rows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, 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96838DE-6464-4EDF-AF02-8AE9DAB9AF40}"/>
              </a:ext>
            </a:extLst>
          </p:cNvPr>
          <p:cNvGrpSpPr/>
          <p:nvPr/>
        </p:nvGrpSpPr>
        <p:grpSpPr>
          <a:xfrm>
            <a:off x="762000" y="3223228"/>
            <a:ext cx="7294758" cy="3269646"/>
            <a:chOff x="1595310" y="3043041"/>
            <a:chExt cx="6634290" cy="297361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091278-7E1E-45B3-B2FE-F34CFAD623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499" t="14264" r="14947" b="25102"/>
            <a:stretch/>
          </p:blipFill>
          <p:spPr>
            <a:xfrm>
              <a:off x="1595310" y="3043042"/>
              <a:ext cx="6634290" cy="297361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896E88-92C9-4333-A550-D446BB7C369F}"/>
                </a:ext>
              </a:extLst>
            </p:cNvPr>
            <p:cNvSpPr txBox="1"/>
            <p:nvPr/>
          </p:nvSpPr>
          <p:spPr>
            <a:xfrm>
              <a:off x="6307768" y="3043041"/>
              <a:ext cx="16530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MICRO 2013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201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8839200" cy="2667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strike="sngStrike" dirty="0">
                <a:solidFill>
                  <a:srgbClr val="C00000"/>
                </a:solidFill>
              </a:rPr>
              <a:t>Copy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RowClone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A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row </a:t>
            </a:r>
            <a:r>
              <a:rPr lang="en-US" sz="2800" dirty="0">
                <a:solidFill>
                  <a:srgbClr val="C00000"/>
                </a:solidFill>
              </a:rPr>
              <a:t>t1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strike="sngStrike" dirty="0">
                <a:solidFill>
                  <a:srgbClr val="C00000"/>
                </a:solidFill>
              </a:rPr>
              <a:t>Copy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RowClone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B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row </a:t>
            </a:r>
            <a:r>
              <a:rPr lang="en-US" sz="2800" dirty="0">
                <a:solidFill>
                  <a:srgbClr val="C00000"/>
                </a:solidFill>
              </a:rPr>
              <a:t>t2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strike="sngStrike" dirty="0">
                <a:solidFill>
                  <a:srgbClr val="C00000"/>
                </a:solidFill>
              </a:rPr>
              <a:t>Initialize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RowClone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t3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en-US" sz="2800" dirty="0">
                <a:solidFill>
                  <a:srgbClr val="C00000"/>
                </a:solidFill>
              </a:rPr>
              <a:t>0/1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Activate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rows </a:t>
            </a:r>
            <a:r>
              <a:rPr lang="en-US" sz="2800" dirty="0">
                <a:solidFill>
                  <a:srgbClr val="C00000"/>
                </a:solidFill>
              </a:rPr>
              <a:t>t1/t2/t3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simultaneously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strike="sngStrike" dirty="0">
                <a:solidFill>
                  <a:srgbClr val="C00000"/>
                </a:solidFill>
              </a:rPr>
              <a:t>Copy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RowClone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t1/t2/t3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en-US" sz="2800" dirty="0">
                <a:solidFill>
                  <a:srgbClr val="C00000"/>
                </a:solidFill>
              </a:rPr>
              <a:t>Result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row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271" y="20128"/>
            <a:ext cx="8229600" cy="1143000"/>
          </a:xfrm>
        </p:spPr>
        <p:txBody>
          <a:bodyPr/>
          <a:lstStyle/>
          <a:p>
            <a:r>
              <a:rPr lang="en-US" dirty="0"/>
              <a:t>Bulk Bitwise AND/OR in DRAM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781395"/>
            <a:ext cx="3924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Result = row A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AND/OR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 row B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" y="5105400"/>
            <a:ext cx="7924800" cy="1295400"/>
          </a:xfrm>
          <a:prstGeom prst="roundRect">
            <a:avLst>
              <a:gd name="adj" fmla="val 953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Use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RowClone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to perform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copy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and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initialization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operations completely in DRAM!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FC0A0E-8C97-4125-AD43-4BE366DD36C0}"/>
              </a:ext>
            </a:extLst>
          </p:cNvPr>
          <p:cNvSpPr txBox="1"/>
          <p:nvPr/>
        </p:nvSpPr>
        <p:spPr>
          <a:xfrm>
            <a:off x="152400" y="1026988"/>
            <a:ext cx="7875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Statically reserve three designated rows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, 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t3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C05CFC-36FD-4473-ABB5-DECFCE63498F}"/>
              </a:ext>
            </a:extLst>
          </p:cNvPr>
          <p:cNvSpPr txBox="1">
            <a:spLocks/>
          </p:cNvSpPr>
          <p:nvPr/>
        </p:nvSpPr>
        <p:spPr>
          <a:xfrm>
            <a:off x="164471" y="2295308"/>
            <a:ext cx="88392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Copy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data of row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to row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Copy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data of row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to row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t2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Initialize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data of row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to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0/1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Activate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rows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t1/t2/t3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simultaneously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Copy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data of row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t1/t2/t3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to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Result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row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25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9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Negation Using the Sense Amplifier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cxnSp>
        <p:nvCxnSpPr>
          <p:cNvPr id="37" name="Straight Connector 36"/>
          <p:cNvCxnSpPr>
            <a:stCxn id="43" idx="0"/>
          </p:cNvCxnSpPr>
          <p:nvPr/>
        </p:nvCxnSpPr>
        <p:spPr>
          <a:xfrm rot="5400000" flipH="1" flipV="1">
            <a:off x="5231115" y="2960385"/>
            <a:ext cx="317757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3" idx="1"/>
          </p:cNvCxnSpPr>
          <p:nvPr/>
        </p:nvCxnSpPr>
        <p:spPr>
          <a:xfrm rot="10800000">
            <a:off x="3352800" y="5120670"/>
            <a:ext cx="28956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248400" y="4549170"/>
            <a:ext cx="1143000" cy="1143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Sense Amp</a:t>
            </a:r>
          </a:p>
        </p:txBody>
      </p:sp>
      <p:cxnSp>
        <p:nvCxnSpPr>
          <p:cNvPr id="105" name="Straight Connector 104"/>
          <p:cNvCxnSpPr>
            <a:stCxn id="43" idx="2"/>
          </p:cNvCxnSpPr>
          <p:nvPr/>
        </p:nvCxnSpPr>
        <p:spPr>
          <a:xfrm rot="5400000">
            <a:off x="6427485" y="6084585"/>
            <a:ext cx="78483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3656AC2-841C-4D30-AE11-F34DE71874CD}"/>
              </a:ext>
            </a:extLst>
          </p:cNvPr>
          <p:cNvSpPr txBox="1"/>
          <p:nvPr/>
        </p:nvSpPr>
        <p:spPr>
          <a:xfrm>
            <a:off x="6927682" y="3799582"/>
            <a:ext cx="1013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bitline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877441-90A8-4A62-8BC3-A066EF1AFB67}"/>
              </a:ext>
            </a:extLst>
          </p:cNvPr>
          <p:cNvGrpSpPr/>
          <p:nvPr/>
        </p:nvGrpSpPr>
        <p:grpSpPr>
          <a:xfrm>
            <a:off x="6937643" y="5953780"/>
            <a:ext cx="1013418" cy="523220"/>
            <a:chOff x="6937643" y="5738010"/>
            <a:chExt cx="1013418" cy="52322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056BA1E-C99A-4D44-8785-7E32608D812F}"/>
                </a:ext>
              </a:extLst>
            </p:cNvPr>
            <p:cNvSpPr txBox="1"/>
            <p:nvPr/>
          </p:nvSpPr>
          <p:spPr>
            <a:xfrm>
              <a:off x="6937643" y="5738010"/>
              <a:ext cx="1013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bitline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431E725-1CF0-48F3-8452-F5873D7D163A}"/>
                </a:ext>
              </a:extLst>
            </p:cNvPr>
            <p:cNvCxnSpPr/>
            <p:nvPr/>
          </p:nvCxnSpPr>
          <p:spPr>
            <a:xfrm>
              <a:off x="7010400" y="5800135"/>
              <a:ext cx="9144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26458EC2-8B8A-46D9-8B2A-F10710905B8D}"/>
              </a:ext>
            </a:extLst>
          </p:cNvPr>
          <p:cNvSpPr txBox="1"/>
          <p:nvPr/>
        </p:nvSpPr>
        <p:spPr>
          <a:xfrm>
            <a:off x="2156524" y="480060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enable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F30A2A-ABD5-4180-A87F-4BF53788CAEC}"/>
              </a:ext>
            </a:extLst>
          </p:cNvPr>
          <p:cNvGrpSpPr/>
          <p:nvPr/>
        </p:nvGrpSpPr>
        <p:grpSpPr>
          <a:xfrm>
            <a:off x="1219200" y="2360220"/>
            <a:ext cx="5152513" cy="1200329"/>
            <a:chOff x="1219200" y="2360220"/>
            <a:chExt cx="5152513" cy="12003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503987D-433B-49F5-A522-AD559DF64B08}"/>
                </a:ext>
              </a:extLst>
            </p:cNvPr>
            <p:cNvSpPr txBox="1"/>
            <p:nvPr/>
          </p:nvSpPr>
          <p:spPr>
            <a:xfrm>
              <a:off x="1219200" y="2360220"/>
              <a:ext cx="51525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Can we copy the negated value from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bitline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 to a DRAM cell?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885CF3C-CE93-46B4-B725-8C2E47C16AE9}"/>
                </a:ext>
              </a:extLst>
            </p:cNvPr>
            <p:cNvCxnSpPr>
              <a:cxnSpLocks/>
            </p:cNvCxnSpPr>
            <p:nvPr/>
          </p:nvCxnSpPr>
          <p:spPr>
            <a:xfrm>
              <a:off x="2447453" y="3008012"/>
              <a:ext cx="1057747" cy="0"/>
            </a:xfrm>
            <a:prstGeom prst="line">
              <a:avLst/>
            </a:prstGeom>
            <a:ln w="254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9CA0FEE-D190-4288-95FD-DFD88D6F1991}"/>
              </a:ext>
            </a:extLst>
          </p:cNvPr>
          <p:cNvSpPr/>
          <p:nvPr/>
        </p:nvSpPr>
        <p:spPr>
          <a:xfrm>
            <a:off x="5048219" y="4146487"/>
            <a:ext cx="1733581" cy="1937442"/>
          </a:xfrm>
          <a:custGeom>
            <a:avLst/>
            <a:gdLst>
              <a:gd name="connsiteX0" fmla="*/ 1733581 w 1733581"/>
              <a:gd name="connsiteY0" fmla="*/ 1937442 h 1937442"/>
              <a:gd name="connsiteX1" fmla="*/ 113011 w 1733581"/>
              <a:gd name="connsiteY1" fmla="*/ 1557196 h 1937442"/>
              <a:gd name="connsiteX2" fmla="*/ 266919 w 1733581"/>
              <a:gd name="connsiteY2" fmla="*/ 0 h 193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3581" h="1937442">
                <a:moveTo>
                  <a:pt x="1733581" y="1937442"/>
                </a:moveTo>
                <a:cubicBezTo>
                  <a:pt x="1045518" y="1908772"/>
                  <a:pt x="357455" y="1880103"/>
                  <a:pt x="113011" y="1557196"/>
                </a:cubicBezTo>
                <a:cubicBezTo>
                  <a:pt x="-131433" y="1234289"/>
                  <a:pt x="67743" y="617144"/>
                  <a:pt x="266919" y="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C391CD-A3D9-4D41-844F-2827F74561C5}"/>
              </a:ext>
            </a:extLst>
          </p:cNvPr>
          <p:cNvSpPr/>
          <p:nvPr/>
        </p:nvSpPr>
        <p:spPr>
          <a:xfrm>
            <a:off x="6781800" y="5692170"/>
            <a:ext cx="1371600" cy="937230"/>
          </a:xfrm>
          <a:prstGeom prst="ellipse">
            <a:avLst/>
          </a:prstGeom>
          <a:noFill/>
          <a:ln w="571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32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553" y="894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Negation Using the Sense Amplifier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cxnSp>
        <p:nvCxnSpPr>
          <p:cNvPr id="37" name="Straight Connector 36"/>
          <p:cNvCxnSpPr>
            <a:stCxn id="43" idx="0"/>
          </p:cNvCxnSpPr>
          <p:nvPr/>
        </p:nvCxnSpPr>
        <p:spPr>
          <a:xfrm rot="5400000" flipH="1" flipV="1">
            <a:off x="5231115" y="2960385"/>
            <a:ext cx="317757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3" idx="1"/>
          </p:cNvCxnSpPr>
          <p:nvPr/>
        </p:nvCxnSpPr>
        <p:spPr>
          <a:xfrm rot="10800000">
            <a:off x="3352800" y="5120670"/>
            <a:ext cx="28956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248400" y="4549170"/>
            <a:ext cx="1143000" cy="1143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Sense Amp</a:t>
            </a:r>
          </a:p>
        </p:txBody>
      </p:sp>
      <p:cxnSp>
        <p:nvCxnSpPr>
          <p:cNvPr id="105" name="Straight Connector 104"/>
          <p:cNvCxnSpPr>
            <a:stCxn id="43" idx="2"/>
          </p:cNvCxnSpPr>
          <p:nvPr/>
        </p:nvCxnSpPr>
        <p:spPr>
          <a:xfrm rot="5400000">
            <a:off x="6427485" y="6084585"/>
            <a:ext cx="78483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8" name="Group 167"/>
          <p:cNvGrpSpPr/>
          <p:nvPr/>
        </p:nvGrpSpPr>
        <p:grpSpPr>
          <a:xfrm>
            <a:off x="3333750" y="2687360"/>
            <a:ext cx="3500436" cy="3294338"/>
            <a:chOff x="3333750" y="2687360"/>
            <a:chExt cx="3500436" cy="3294338"/>
          </a:xfrm>
        </p:grpSpPr>
        <p:sp>
          <p:nvSpPr>
            <p:cNvPr id="68" name="Rectangle 67"/>
            <p:cNvSpPr/>
            <p:nvPr/>
          </p:nvSpPr>
          <p:spPr>
            <a:xfrm>
              <a:off x="4262310" y="2936320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652710" y="2936320"/>
              <a:ext cx="1295400" cy="914400"/>
              <a:chOff x="1295400" y="2438400"/>
              <a:chExt cx="1295400" cy="914400"/>
            </a:xfrm>
          </p:grpSpPr>
          <p:grpSp>
            <p:nvGrpSpPr>
              <p:cNvPr id="71" name="Group 110"/>
              <p:cNvGrpSpPr/>
              <p:nvPr/>
            </p:nvGrpSpPr>
            <p:grpSpPr>
              <a:xfrm>
                <a:off x="1295400" y="2438400"/>
                <a:ext cx="1063625" cy="914400"/>
                <a:chOff x="2060575" y="2438400"/>
                <a:chExt cx="1063625" cy="914400"/>
              </a:xfrm>
            </p:grpSpPr>
            <p:grpSp>
              <p:nvGrpSpPr>
                <p:cNvPr id="73" name="Group 112"/>
                <p:cNvGrpSpPr/>
                <p:nvPr/>
              </p:nvGrpSpPr>
              <p:grpSpPr>
                <a:xfrm>
                  <a:off x="2667000" y="2438400"/>
                  <a:ext cx="457200" cy="914400"/>
                  <a:chOff x="2667000" y="2438400"/>
                  <a:chExt cx="457200" cy="914400"/>
                </a:xfrm>
              </p:grpSpPr>
              <p:cxnSp>
                <p:nvCxnSpPr>
                  <p:cNvPr id="75" name="Straight Connector 74"/>
                  <p:cNvCxnSpPr/>
                  <p:nvPr/>
                </p:nvCxnSpPr>
                <p:spPr>
                  <a:xfrm flipV="1">
                    <a:off x="31242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flipV="1">
                    <a:off x="26670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2667000" y="3352800"/>
                    <a:ext cx="457200" cy="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4" name="Elbow Connector 113"/>
                <p:cNvCxnSpPr/>
                <p:nvPr/>
              </p:nvCxnSpPr>
              <p:spPr>
                <a:xfrm rot="10800000" flipV="1">
                  <a:off x="2060575" y="2895600"/>
                  <a:ext cx="606425" cy="457200"/>
                </a:xfrm>
                <a:prstGeom prst="bentConnector2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2" name="Straight Connector 71"/>
              <p:cNvCxnSpPr/>
              <p:nvPr/>
            </p:nvCxnSpPr>
            <p:spPr>
              <a:xfrm flipH="1">
                <a:off x="2362203" y="2895600"/>
                <a:ext cx="228597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5291010" y="2860120"/>
              <a:ext cx="914400" cy="533400"/>
              <a:chOff x="2933700" y="2362200"/>
              <a:chExt cx="914400" cy="533400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6" name="Straight Connector 85"/>
            <p:cNvCxnSpPr/>
            <p:nvPr/>
          </p:nvCxnSpPr>
          <p:spPr>
            <a:xfrm>
              <a:off x="6205410" y="3393520"/>
              <a:ext cx="6096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3347910" y="2697540"/>
              <a:ext cx="29718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748210" y="268736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oup 118"/>
            <p:cNvGrpSpPr/>
            <p:nvPr/>
          </p:nvGrpSpPr>
          <p:grpSpPr>
            <a:xfrm>
              <a:off x="4324350" y="4056337"/>
              <a:ext cx="914400" cy="706160"/>
              <a:chOff x="4419600" y="4094440"/>
              <a:chExt cx="914400" cy="706160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4419600" y="4267200"/>
                <a:ext cx="914400" cy="533400"/>
                <a:chOff x="2933700" y="2362200"/>
                <a:chExt cx="914400" cy="533400"/>
              </a:xfrm>
            </p:grpSpPr>
            <p:cxnSp>
              <p:nvCxnSpPr>
                <p:cNvPr id="108" name="Straight Connector 107"/>
                <p:cNvCxnSpPr/>
                <p:nvPr/>
              </p:nvCxnSpPr>
              <p:spPr>
                <a:xfrm flipV="1">
                  <a:off x="3124200" y="2438400"/>
                  <a:ext cx="0" cy="4572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flipV="1">
                  <a:off x="3657600" y="2438400"/>
                  <a:ext cx="0" cy="4572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flipH="1">
                  <a:off x="3124200" y="2438400"/>
                  <a:ext cx="5334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flipH="1">
                  <a:off x="3124200" y="2362200"/>
                  <a:ext cx="5334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3657600" y="2895600"/>
                  <a:ext cx="1905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2933700" y="2895600"/>
                  <a:ext cx="1905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4" name="Straight Connector 113"/>
              <p:cNvCxnSpPr/>
              <p:nvPr/>
            </p:nvCxnSpPr>
            <p:spPr>
              <a:xfrm>
                <a:off x="4876800" y="4094440"/>
                <a:ext cx="0" cy="17276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0" name="Straight Connector 119"/>
            <p:cNvCxnSpPr/>
            <p:nvPr/>
          </p:nvCxnSpPr>
          <p:spPr>
            <a:xfrm>
              <a:off x="3333750" y="4043687"/>
              <a:ext cx="16764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9" name="Group 158"/>
            <p:cNvGrpSpPr/>
            <p:nvPr/>
          </p:nvGrpSpPr>
          <p:grpSpPr>
            <a:xfrm>
              <a:off x="4319586" y="3390897"/>
              <a:ext cx="2514600" cy="2590801"/>
              <a:chOff x="4319586" y="3390897"/>
              <a:chExt cx="2514600" cy="2590801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>
                <a:off x="4948110" y="3393520"/>
                <a:ext cx="342900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>
                <a:off x="4552950" y="4076697"/>
                <a:ext cx="1371600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>
                <a:off x="3714750" y="5372097"/>
                <a:ext cx="1219200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4319586" y="5981698"/>
                <a:ext cx="2514600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5" name="TextBox 164"/>
          <p:cNvSpPr txBox="1"/>
          <p:nvPr/>
        </p:nvSpPr>
        <p:spPr>
          <a:xfrm>
            <a:off x="3200400" y="1676400"/>
            <a:ext cx="2887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Dual Contact Cell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710699" y="2362200"/>
            <a:ext cx="2333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Regular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wordline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714797" y="3743980"/>
            <a:ext cx="2523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Negation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wordline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656AC2-841C-4D30-AE11-F34DE71874CD}"/>
              </a:ext>
            </a:extLst>
          </p:cNvPr>
          <p:cNvSpPr txBox="1"/>
          <p:nvPr/>
        </p:nvSpPr>
        <p:spPr>
          <a:xfrm>
            <a:off x="6927682" y="3799582"/>
            <a:ext cx="1013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bitline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877441-90A8-4A62-8BC3-A066EF1AFB67}"/>
              </a:ext>
            </a:extLst>
          </p:cNvPr>
          <p:cNvGrpSpPr/>
          <p:nvPr/>
        </p:nvGrpSpPr>
        <p:grpSpPr>
          <a:xfrm>
            <a:off x="6937643" y="5953780"/>
            <a:ext cx="1013418" cy="523220"/>
            <a:chOff x="6937643" y="5738010"/>
            <a:chExt cx="1013418" cy="52322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056BA1E-C99A-4D44-8785-7E32608D812F}"/>
                </a:ext>
              </a:extLst>
            </p:cNvPr>
            <p:cNvSpPr txBox="1"/>
            <p:nvPr/>
          </p:nvSpPr>
          <p:spPr>
            <a:xfrm>
              <a:off x="6937643" y="5738010"/>
              <a:ext cx="1013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bitline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431E725-1CF0-48F3-8452-F5873D7D163A}"/>
                </a:ext>
              </a:extLst>
            </p:cNvPr>
            <p:cNvCxnSpPr/>
            <p:nvPr/>
          </p:nvCxnSpPr>
          <p:spPr>
            <a:xfrm>
              <a:off x="7010400" y="5800135"/>
              <a:ext cx="9144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26458EC2-8B8A-46D9-8B2A-F10710905B8D}"/>
              </a:ext>
            </a:extLst>
          </p:cNvPr>
          <p:cNvSpPr txBox="1"/>
          <p:nvPr/>
        </p:nvSpPr>
        <p:spPr>
          <a:xfrm>
            <a:off x="2156524" y="480060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enable</a:t>
            </a:r>
          </a:p>
        </p:txBody>
      </p:sp>
    </p:spTree>
    <p:extLst>
      <p:ext uri="{BB962C8B-B14F-4D97-AF65-F5344CB8AC3E}">
        <p14:creationId xmlns:p14="http://schemas.microsoft.com/office/powerpoint/2010/main" val="4108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6" grpId="0"/>
      <p:bldP spid="167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955" y="-448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Negation Using the Sense Amplifier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cxnSp>
        <p:nvCxnSpPr>
          <p:cNvPr id="37" name="Straight Connector 36"/>
          <p:cNvCxnSpPr>
            <a:stCxn id="43" idx="0"/>
          </p:cNvCxnSpPr>
          <p:nvPr/>
        </p:nvCxnSpPr>
        <p:spPr>
          <a:xfrm rot="5400000" flipH="1" flipV="1">
            <a:off x="5231115" y="2960385"/>
            <a:ext cx="317757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3" idx="1"/>
          </p:cNvCxnSpPr>
          <p:nvPr/>
        </p:nvCxnSpPr>
        <p:spPr>
          <a:xfrm rot="10800000">
            <a:off x="3352800" y="5120670"/>
            <a:ext cx="28956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352800" y="5120670"/>
            <a:ext cx="2895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752600" y="4724400"/>
            <a:ext cx="154665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enable sense amp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248400" y="4549170"/>
            <a:ext cx="1143000" cy="1143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Sense Amp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262310" y="146816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259135" y="1772960"/>
            <a:ext cx="457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3" name="Group 45"/>
          <p:cNvGrpSpPr/>
          <p:nvPr/>
        </p:nvGrpSpPr>
        <p:grpSpPr>
          <a:xfrm>
            <a:off x="3652710" y="1468160"/>
            <a:ext cx="1295400" cy="914400"/>
            <a:chOff x="1295400" y="2438400"/>
            <a:chExt cx="1295400" cy="914400"/>
          </a:xfrm>
        </p:grpSpPr>
        <p:grpSp>
          <p:nvGrpSpPr>
            <p:cNvPr id="5" name="Group 86"/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6" name="Group 88"/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Elbow Connector 89"/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Straight Connector 47"/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53"/>
          <p:cNvGrpSpPr/>
          <p:nvPr/>
        </p:nvGrpSpPr>
        <p:grpSpPr>
          <a:xfrm>
            <a:off x="5291010" y="1391960"/>
            <a:ext cx="914400" cy="533400"/>
            <a:chOff x="2933700" y="2362200"/>
            <a:chExt cx="914400" cy="533400"/>
          </a:xfrm>
        </p:grpSpPr>
        <p:cxnSp>
          <p:nvCxnSpPr>
            <p:cNvPr id="55" name="Straight Connector 54"/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Straight Connector 60"/>
          <p:cNvCxnSpPr/>
          <p:nvPr/>
        </p:nvCxnSpPr>
        <p:spPr>
          <a:xfrm>
            <a:off x="4948110" y="1925360"/>
            <a:ext cx="3429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205410" y="192536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347910" y="122938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748210" y="1219200"/>
            <a:ext cx="0" cy="17276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347910" y="1229380"/>
            <a:ext cx="29718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948110" y="1925360"/>
            <a:ext cx="3429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205410" y="1925360"/>
            <a:ext cx="609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4262310" y="293632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8" name="Group 69"/>
          <p:cNvGrpSpPr/>
          <p:nvPr/>
        </p:nvGrpSpPr>
        <p:grpSpPr>
          <a:xfrm>
            <a:off x="3652710" y="2936320"/>
            <a:ext cx="1295400" cy="914400"/>
            <a:chOff x="1295400" y="2438400"/>
            <a:chExt cx="1295400" cy="914400"/>
          </a:xfrm>
        </p:grpSpPr>
        <p:grpSp>
          <p:nvGrpSpPr>
            <p:cNvPr id="9" name="Group 110"/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10" name="Group 112"/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4" name="Elbow Connector 113"/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Connector 71"/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77"/>
          <p:cNvGrpSpPr/>
          <p:nvPr/>
        </p:nvGrpSpPr>
        <p:grpSpPr>
          <a:xfrm>
            <a:off x="5291010" y="2860120"/>
            <a:ext cx="914400" cy="533400"/>
            <a:chOff x="2933700" y="2362200"/>
            <a:chExt cx="914400" cy="533400"/>
          </a:xfrm>
        </p:grpSpPr>
        <p:cxnSp>
          <p:nvCxnSpPr>
            <p:cNvPr id="79" name="Straight Connector 78"/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Straight Connector 85"/>
          <p:cNvCxnSpPr/>
          <p:nvPr/>
        </p:nvCxnSpPr>
        <p:spPr>
          <a:xfrm>
            <a:off x="6205410" y="339352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347910" y="269754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5748210" y="2687360"/>
            <a:ext cx="0" cy="17276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43" idx="2"/>
          </p:cNvCxnSpPr>
          <p:nvPr/>
        </p:nvCxnSpPr>
        <p:spPr>
          <a:xfrm rot="5400000">
            <a:off x="6427485" y="6084585"/>
            <a:ext cx="78483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8"/>
          <p:cNvGrpSpPr/>
          <p:nvPr/>
        </p:nvGrpSpPr>
        <p:grpSpPr>
          <a:xfrm>
            <a:off x="4324350" y="4056337"/>
            <a:ext cx="914400" cy="706160"/>
            <a:chOff x="4419600" y="4094440"/>
            <a:chExt cx="914400" cy="706160"/>
          </a:xfrm>
        </p:grpSpPr>
        <p:grpSp>
          <p:nvGrpSpPr>
            <p:cNvPr id="13" name="Group 106"/>
            <p:cNvGrpSpPr/>
            <p:nvPr/>
          </p:nvGrpSpPr>
          <p:grpSpPr>
            <a:xfrm>
              <a:off x="4419600" y="4267200"/>
              <a:ext cx="914400" cy="533400"/>
              <a:chOff x="2933700" y="2362200"/>
              <a:chExt cx="914400" cy="533400"/>
            </a:xfrm>
          </p:grpSpPr>
          <p:cxnSp>
            <p:nvCxnSpPr>
              <p:cNvPr id="108" name="Straight Connector 107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4" name="Straight Connector 113"/>
            <p:cNvCxnSpPr/>
            <p:nvPr/>
          </p:nvCxnSpPr>
          <p:spPr>
            <a:xfrm>
              <a:off x="4876800" y="409444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0" name="Straight Connector 119"/>
          <p:cNvCxnSpPr/>
          <p:nvPr/>
        </p:nvCxnSpPr>
        <p:spPr>
          <a:xfrm>
            <a:off x="3333750" y="4043687"/>
            <a:ext cx="16764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3333750" y="4043687"/>
            <a:ext cx="16764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58"/>
          <p:cNvGrpSpPr/>
          <p:nvPr/>
        </p:nvGrpSpPr>
        <p:grpSpPr>
          <a:xfrm>
            <a:off x="4319586" y="3390897"/>
            <a:ext cx="2514600" cy="2590801"/>
            <a:chOff x="4319586" y="3390897"/>
            <a:chExt cx="2514600" cy="2590801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4948110" y="3393520"/>
              <a:ext cx="3429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>
              <a:off x="4552950" y="4076697"/>
              <a:ext cx="13716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3714750" y="5372097"/>
              <a:ext cx="12192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4319586" y="5981698"/>
              <a:ext cx="25146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/>
          <p:cNvSpPr txBox="1"/>
          <p:nvPr/>
        </p:nvSpPr>
        <p:spPr>
          <a:xfrm>
            <a:off x="6659735" y="838200"/>
            <a:ext cx="1341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½ V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+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δ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670612" y="838200"/>
            <a:ext cx="873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½ V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6629400" y="838200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V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6899212" y="6019800"/>
            <a:ext cx="873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½ V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6979828" y="6019800"/>
            <a:ext cx="336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0</a:t>
            </a:r>
            <a:endParaRPr kumimoji="0" lang="en-US" sz="2800" b="1" i="0" u="none" strike="noStrike" kern="1200" cap="none" spc="0" normalizeH="0" baseline="-25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15" name="Group 159"/>
          <p:cNvGrpSpPr/>
          <p:nvPr/>
        </p:nvGrpSpPr>
        <p:grpSpPr>
          <a:xfrm>
            <a:off x="4317611" y="3393374"/>
            <a:ext cx="2514600" cy="2602676"/>
            <a:chOff x="4319586" y="3379022"/>
            <a:chExt cx="2514600" cy="2602676"/>
          </a:xfrm>
        </p:grpSpPr>
        <p:cxnSp>
          <p:nvCxnSpPr>
            <p:cNvPr id="161" name="Straight Connector 160"/>
            <p:cNvCxnSpPr/>
            <p:nvPr/>
          </p:nvCxnSpPr>
          <p:spPr>
            <a:xfrm>
              <a:off x="4948110" y="3393520"/>
              <a:ext cx="342900" cy="0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>
              <a:off x="4552950" y="4064822"/>
              <a:ext cx="1371600" cy="0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5400000">
              <a:off x="3714750" y="5372097"/>
              <a:ext cx="1219200" cy="0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4319586" y="5981698"/>
              <a:ext cx="2514600" cy="0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/>
          <p:cNvSpPr txBox="1"/>
          <p:nvPr/>
        </p:nvSpPr>
        <p:spPr>
          <a:xfrm>
            <a:off x="1066800" y="967669"/>
            <a:ext cx="2133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activate source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57200" y="3551670"/>
            <a:ext cx="25908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activate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negation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wordline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926AEE9-3C8D-4D18-BDB6-E0832A281B0A}"/>
              </a:ext>
            </a:extLst>
          </p:cNvPr>
          <p:cNvSpPr txBox="1"/>
          <p:nvPr/>
        </p:nvSpPr>
        <p:spPr>
          <a:xfrm>
            <a:off x="6868279" y="3824303"/>
            <a:ext cx="1013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bitline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CE3404E-716B-48C1-A5D8-2C514930FD96}"/>
              </a:ext>
            </a:extLst>
          </p:cNvPr>
          <p:cNvGrpSpPr/>
          <p:nvPr/>
        </p:nvGrpSpPr>
        <p:grpSpPr>
          <a:xfrm>
            <a:off x="5698701" y="6163836"/>
            <a:ext cx="1013418" cy="523220"/>
            <a:chOff x="6937643" y="5738010"/>
            <a:chExt cx="1013418" cy="523220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BB351EB-8C98-49B1-8C97-C9F38CE836F0}"/>
                </a:ext>
              </a:extLst>
            </p:cNvPr>
            <p:cNvSpPr txBox="1"/>
            <p:nvPr/>
          </p:nvSpPr>
          <p:spPr>
            <a:xfrm>
              <a:off x="6937643" y="5738010"/>
              <a:ext cx="1013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bitline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5A2D103-3662-41E8-A962-4411F875DD53}"/>
                </a:ext>
              </a:extLst>
            </p:cNvPr>
            <p:cNvCxnSpPr/>
            <p:nvPr/>
          </p:nvCxnSpPr>
          <p:spPr>
            <a:xfrm>
              <a:off x="7010400" y="5800135"/>
              <a:ext cx="9144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157519FB-81B6-4EF9-A568-C21B1FA6FBC7}"/>
              </a:ext>
            </a:extLst>
          </p:cNvPr>
          <p:cNvSpPr txBox="1"/>
          <p:nvPr/>
        </p:nvSpPr>
        <p:spPr>
          <a:xfrm>
            <a:off x="2590423" y="1752600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88346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 animBg="1"/>
      <p:bldP spid="44" grpId="1" animBg="1"/>
      <p:bldP spid="68" grpId="0" animBg="1"/>
      <p:bldP spid="154" grpId="0"/>
      <p:bldP spid="154" grpId="1"/>
      <p:bldP spid="155" grpId="0"/>
      <p:bldP spid="156" grpId="0"/>
      <p:bldP spid="157" grpId="0"/>
      <p:bldP spid="158" grpId="0"/>
      <p:bldP spid="89" grpId="0"/>
      <p:bldP spid="89" grpId="1"/>
      <p:bldP spid="90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494EC-CC29-4C1B-BC30-B25CBF015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Ambit vs. DDR3: Performance and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39D3B-A3F5-4658-A5BE-B00BFFC8A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AB549DD-5A03-443B-A7E3-97EF7C548D5D}"/>
              </a:ext>
            </a:extLst>
          </p:cNvPr>
          <p:cNvGraphicFramePr>
            <a:graphicFrameLocks/>
          </p:cNvGraphicFramePr>
          <p:nvPr/>
        </p:nvGraphicFramePr>
        <p:xfrm>
          <a:off x="609600" y="1143000"/>
          <a:ext cx="8077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1F13FD58-5AF1-4A70-AAF4-BA2FD69585F4}"/>
              </a:ext>
            </a:extLst>
          </p:cNvPr>
          <p:cNvGrpSpPr/>
          <p:nvPr/>
        </p:nvGrpSpPr>
        <p:grpSpPr>
          <a:xfrm>
            <a:off x="5628222" y="2477869"/>
            <a:ext cx="1849940" cy="1451335"/>
            <a:chOff x="5628222" y="2477869"/>
            <a:chExt cx="1849940" cy="145133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3014AC-E750-4E89-95E0-6E377B3192BA}"/>
                </a:ext>
              </a:extLst>
            </p:cNvPr>
            <p:cNvSpPr txBox="1"/>
            <p:nvPr/>
          </p:nvSpPr>
          <p:spPr>
            <a:xfrm>
              <a:off x="5628222" y="2477869"/>
              <a:ext cx="7665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32X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19E9FFE-5207-445D-921D-CAE4675041B8}"/>
                </a:ext>
              </a:extLst>
            </p:cNvPr>
            <p:cNvSpPr/>
            <p:nvPr/>
          </p:nvSpPr>
          <p:spPr>
            <a:xfrm>
              <a:off x="6102036" y="3041964"/>
              <a:ext cx="1376126" cy="887240"/>
            </a:xfrm>
            <a:custGeom>
              <a:avLst/>
              <a:gdLst>
                <a:gd name="connsiteX0" fmla="*/ 0 w 1376126"/>
                <a:gd name="connsiteY0" fmla="*/ 0 h 887240"/>
                <a:gd name="connsiteX1" fmla="*/ 1376126 w 1376126"/>
                <a:gd name="connsiteY1" fmla="*/ 887240 h 88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6126" h="887240">
                  <a:moveTo>
                    <a:pt x="0" y="0"/>
                  </a:moveTo>
                  <a:lnTo>
                    <a:pt x="1376126" y="887240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EBAEE8-0E06-4849-B21E-503146852B82}"/>
              </a:ext>
            </a:extLst>
          </p:cNvPr>
          <p:cNvGrpSpPr/>
          <p:nvPr/>
        </p:nvGrpSpPr>
        <p:grpSpPr>
          <a:xfrm>
            <a:off x="6811244" y="2477869"/>
            <a:ext cx="1083378" cy="1270266"/>
            <a:chOff x="6811244" y="2477869"/>
            <a:chExt cx="1083378" cy="127026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3341D2-3336-47D4-9CDA-B09DF0130A4F}"/>
                </a:ext>
              </a:extLst>
            </p:cNvPr>
            <p:cNvSpPr txBox="1"/>
            <p:nvPr/>
          </p:nvSpPr>
          <p:spPr>
            <a:xfrm>
              <a:off x="6811244" y="2477869"/>
              <a:ext cx="7665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35X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DAC4FD1-AA02-4523-83C6-B4526A5134E2}"/>
                </a:ext>
              </a:extLst>
            </p:cNvPr>
            <p:cNvSpPr/>
            <p:nvPr/>
          </p:nvSpPr>
          <p:spPr>
            <a:xfrm>
              <a:off x="7206558" y="3014804"/>
              <a:ext cx="688064" cy="733331"/>
            </a:xfrm>
            <a:custGeom>
              <a:avLst/>
              <a:gdLst>
                <a:gd name="connsiteX0" fmla="*/ 0 w 688064"/>
                <a:gd name="connsiteY0" fmla="*/ 0 h 733331"/>
                <a:gd name="connsiteX1" fmla="*/ 688064 w 688064"/>
                <a:gd name="connsiteY1" fmla="*/ 733331 h 73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8064" h="733331">
                  <a:moveTo>
                    <a:pt x="0" y="0"/>
                  </a:moveTo>
                  <a:lnTo>
                    <a:pt x="688064" y="733331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329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Integrating Ambit with the System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A096B4-0085-42A6-BC81-34C7E9369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9530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err="1">
                <a:solidFill>
                  <a:srgbClr val="C00000"/>
                </a:solidFill>
              </a:rPr>
              <a:t>PCIe</a:t>
            </a:r>
            <a:r>
              <a:rPr lang="en-US" sz="4000" dirty="0">
                <a:solidFill>
                  <a:srgbClr val="C00000"/>
                </a:solidFill>
              </a:rPr>
              <a:t> device</a:t>
            </a:r>
          </a:p>
          <a:p>
            <a:pPr marL="914400" lvl="1" indent="-514350"/>
            <a:r>
              <a:rPr lang="en-US" dirty="0"/>
              <a:t>Similar to other accelerators (e.g., GPU)</a:t>
            </a:r>
          </a:p>
          <a:p>
            <a:pPr marL="914400" lvl="1" indent="-514350"/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4000" dirty="0">
                <a:solidFill>
                  <a:srgbClr val="C00000"/>
                </a:solidFill>
              </a:rPr>
              <a:t>System memory bus</a:t>
            </a:r>
          </a:p>
          <a:p>
            <a:pPr marL="914400" lvl="1" indent="-514350"/>
            <a:r>
              <a:rPr lang="en-US" dirty="0"/>
              <a:t>Ambit uses the same DRAM command/address interface</a:t>
            </a:r>
          </a:p>
          <a:p>
            <a:pPr marL="914400" lvl="1" indent="-514350"/>
            <a:endParaRPr lang="en-US" dirty="0"/>
          </a:p>
          <a:p>
            <a:pPr marL="0" indent="0" algn="ctr">
              <a:buNone/>
            </a:pPr>
            <a:r>
              <a:rPr lang="en-US" dirty="0"/>
              <a:t>Pros and cons discussed in paper </a:t>
            </a:r>
          </a:p>
          <a:p>
            <a:pPr marL="0" indent="0" algn="ctr">
              <a:buNone/>
            </a:pPr>
            <a:r>
              <a:rPr lang="en-US" dirty="0"/>
              <a:t>(Section 5.4)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24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2050D-1BAC-4E10-9AC0-7E48A819D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F2641-512B-4ED0-94C6-4EDC33F45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4864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C00000"/>
                </a:solidFill>
              </a:rPr>
              <a:t>Methodology</a:t>
            </a:r>
            <a:r>
              <a:rPr lang="en-US" dirty="0"/>
              <a:t> (Gem5 simulator)</a:t>
            </a:r>
          </a:p>
          <a:p>
            <a:pPr lvl="1"/>
            <a:r>
              <a:rPr lang="en-US" dirty="0"/>
              <a:t>Processor: x86, 4 GHz, out-of-order, 64-entry instruction queue</a:t>
            </a:r>
          </a:p>
          <a:p>
            <a:pPr lvl="1"/>
            <a:r>
              <a:rPr lang="en-US" dirty="0"/>
              <a:t>L1 cache: 32 KB D-cache and 32 KB I-cache, LRU policy</a:t>
            </a:r>
          </a:p>
          <a:p>
            <a:pPr lvl="1"/>
            <a:r>
              <a:rPr lang="en-US" dirty="0"/>
              <a:t>L2 cache: 2 MB, LRU policy</a:t>
            </a:r>
          </a:p>
          <a:p>
            <a:pPr lvl="1"/>
            <a:r>
              <a:rPr lang="en-US" dirty="0"/>
              <a:t>Memory controller: FR-FCFS, 8 KB row size</a:t>
            </a:r>
          </a:p>
          <a:p>
            <a:pPr lvl="1"/>
            <a:r>
              <a:rPr lang="en-US" dirty="0"/>
              <a:t>Main memory: DDR4-2400, 1 channel, 1 rank, 8 bank</a:t>
            </a:r>
          </a:p>
          <a:p>
            <a:r>
              <a:rPr lang="en-US" dirty="0">
                <a:solidFill>
                  <a:srgbClr val="C00000"/>
                </a:solidFill>
              </a:rPr>
              <a:t>Workloads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Database bitmap indices</a:t>
            </a:r>
          </a:p>
          <a:p>
            <a:pPr lvl="1"/>
            <a:r>
              <a:rPr lang="en-US" dirty="0" err="1">
                <a:solidFill>
                  <a:srgbClr val="0070C0"/>
                </a:solidFill>
              </a:rPr>
              <a:t>BitWeaving</a:t>
            </a:r>
            <a:r>
              <a:rPr lang="en-US" dirty="0"/>
              <a:t> –column scans using bulk bitwise operations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Set operations </a:t>
            </a:r>
            <a:r>
              <a:rPr lang="en-US" dirty="0"/>
              <a:t>– comparing </a:t>
            </a:r>
            <a:r>
              <a:rPr lang="en-US" dirty="0" err="1"/>
              <a:t>bitvectors</a:t>
            </a:r>
            <a:r>
              <a:rPr lang="en-US" dirty="0"/>
              <a:t> with red-black trees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58252-51D1-4AA2-89D4-57BA310E8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59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5751"/>
            <a:ext cx="8229600" cy="1143000"/>
          </a:xfrm>
        </p:spPr>
        <p:txBody>
          <a:bodyPr/>
          <a:lstStyle/>
          <a:p>
            <a:r>
              <a:rPr lang="en-US" dirty="0"/>
              <a:t>Bitmap Indices: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728D84-5CE0-415B-82A1-2F190954F02F}"/>
              </a:ext>
            </a:extLst>
          </p:cNvPr>
          <p:cNvSpPr txBox="1"/>
          <p:nvPr/>
        </p:nvSpPr>
        <p:spPr>
          <a:xfrm>
            <a:off x="403533" y="6126597"/>
            <a:ext cx="80078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Consistent reduction in execution time. 6X on average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722E09B-F492-4B0D-8789-A785798BA806}"/>
              </a:ext>
            </a:extLst>
          </p:cNvPr>
          <p:cNvGraphicFramePr>
            <a:graphicFrameLocks/>
          </p:cNvGraphicFramePr>
          <p:nvPr/>
        </p:nvGraphicFramePr>
        <p:xfrm>
          <a:off x="381000" y="955142"/>
          <a:ext cx="8382000" cy="4979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7249D608-897D-4455-A5EB-1D27B17F8062}"/>
              </a:ext>
            </a:extLst>
          </p:cNvPr>
          <p:cNvGrpSpPr/>
          <p:nvPr/>
        </p:nvGrpSpPr>
        <p:grpSpPr>
          <a:xfrm>
            <a:off x="1948534" y="845191"/>
            <a:ext cx="6315015" cy="2954629"/>
            <a:chOff x="1948534" y="845191"/>
            <a:chExt cx="6315015" cy="29546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789BD02-CE33-4FDD-8B02-16006030F4FD}"/>
                </a:ext>
              </a:extLst>
            </p:cNvPr>
            <p:cNvSpPr txBox="1"/>
            <p:nvPr/>
          </p:nvSpPr>
          <p:spPr>
            <a:xfrm>
              <a:off x="1948534" y="3276600"/>
              <a:ext cx="7184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5.4X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50234A2-F981-4C7E-BA6C-1F3B5F7844BB}"/>
                </a:ext>
              </a:extLst>
            </p:cNvPr>
            <p:cNvSpPr txBox="1"/>
            <p:nvPr/>
          </p:nvSpPr>
          <p:spPr>
            <a:xfrm>
              <a:off x="3047999" y="2918807"/>
              <a:ext cx="7184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6.1X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AAFDE5-1DB6-4E3B-9F25-B1530E9F9E88}"/>
                </a:ext>
              </a:extLst>
            </p:cNvPr>
            <p:cNvSpPr txBox="1"/>
            <p:nvPr/>
          </p:nvSpPr>
          <p:spPr>
            <a:xfrm>
              <a:off x="4178398" y="2514600"/>
              <a:ext cx="7184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6.3X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510DB9-E5AE-447B-90E9-A88F7AB9EFDD}"/>
                </a:ext>
              </a:extLst>
            </p:cNvPr>
            <p:cNvSpPr txBox="1"/>
            <p:nvPr/>
          </p:nvSpPr>
          <p:spPr>
            <a:xfrm>
              <a:off x="5283900" y="2395587"/>
              <a:ext cx="7184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5.7X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6ACF85-B344-4367-B161-02FC18EB2DA6}"/>
                </a:ext>
              </a:extLst>
            </p:cNvPr>
            <p:cNvSpPr txBox="1"/>
            <p:nvPr/>
          </p:nvSpPr>
          <p:spPr>
            <a:xfrm>
              <a:off x="6400799" y="1600200"/>
              <a:ext cx="7184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6.2X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D2BFB6-DCE2-4558-9703-BB24FE7AB4CE}"/>
                </a:ext>
              </a:extLst>
            </p:cNvPr>
            <p:cNvSpPr txBox="1"/>
            <p:nvPr/>
          </p:nvSpPr>
          <p:spPr>
            <a:xfrm>
              <a:off x="7545083" y="845191"/>
              <a:ext cx="7184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6.6X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5CCF5A4-AFE9-4E9A-974D-0FB6E48B2723}"/>
              </a:ext>
            </a:extLst>
          </p:cNvPr>
          <p:cNvGrpSpPr/>
          <p:nvPr/>
        </p:nvGrpSpPr>
        <p:grpSpPr>
          <a:xfrm>
            <a:off x="2438400" y="1346527"/>
            <a:ext cx="5687841" cy="3225473"/>
            <a:chOff x="2438400" y="1346527"/>
            <a:chExt cx="5687841" cy="3225473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6A7E8E7-120F-4CA1-8F85-11D58FC702C3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3962400"/>
              <a:ext cx="0" cy="60960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C224D64-51BD-47D8-8FEC-BACD811FD915}"/>
                </a:ext>
              </a:extLst>
            </p:cNvPr>
            <p:cNvCxnSpPr>
              <a:cxnSpLocks/>
            </p:cNvCxnSpPr>
            <p:nvPr/>
          </p:nvCxnSpPr>
          <p:spPr>
            <a:xfrm>
              <a:off x="3581400" y="3495020"/>
              <a:ext cx="0" cy="107698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022B7DA-4864-4B08-806E-1055529547C1}"/>
                </a:ext>
              </a:extLst>
            </p:cNvPr>
            <p:cNvCxnSpPr>
              <a:cxnSpLocks/>
            </p:cNvCxnSpPr>
            <p:nvPr/>
          </p:nvCxnSpPr>
          <p:spPr>
            <a:xfrm>
              <a:off x="4724400" y="3124200"/>
              <a:ext cx="0" cy="137160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532E520-E97D-4299-AA6D-B3EA71B8AE3E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037820"/>
              <a:ext cx="0" cy="138178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BF4E822-E6F6-47EF-B184-CCD0F5652CC5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2194907"/>
              <a:ext cx="0" cy="2148493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C321114-D053-47FF-B1C4-460788CFBD7A}"/>
                </a:ext>
              </a:extLst>
            </p:cNvPr>
            <p:cNvCxnSpPr>
              <a:cxnSpLocks/>
            </p:cNvCxnSpPr>
            <p:nvPr/>
          </p:nvCxnSpPr>
          <p:spPr>
            <a:xfrm>
              <a:off x="8126241" y="1346527"/>
              <a:ext cx="0" cy="2844473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330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7" grpId="0" uiExpand="1">
        <p:bldSub>
          <a:bldChart bld="series"/>
        </p:bldSub>
      </p:bldGraphic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5DD77-D2A5-4ED7-BD5A-69824ACA0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Speedup offered by Ambit for </a:t>
            </a:r>
            <a:r>
              <a:rPr lang="en-US" sz="3200" dirty="0" err="1"/>
              <a:t>BitWeaving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602DE-03E0-40A5-82A4-A7679744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F7CB7B4-7ABC-4D89-B58A-E0A9EEC51AA8}"/>
              </a:ext>
            </a:extLst>
          </p:cNvPr>
          <p:cNvGraphicFramePr>
            <a:graphicFrameLocks/>
          </p:cNvGraphicFramePr>
          <p:nvPr/>
        </p:nvGraphicFramePr>
        <p:xfrm>
          <a:off x="228600" y="1752600"/>
          <a:ext cx="8458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1554900-E5AD-4297-BD78-DA246D60315B}"/>
              </a:ext>
            </a:extLst>
          </p:cNvPr>
          <p:cNvSpPr txBox="1"/>
          <p:nvPr/>
        </p:nvSpPr>
        <p:spPr>
          <a:xfrm>
            <a:off x="2743200" y="1686580"/>
            <a:ext cx="4883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Number of rows in the database table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A006512-121A-43FF-9DA2-E1992088DD16}"/>
              </a:ext>
            </a:extLst>
          </p:cNvPr>
          <p:cNvSpPr/>
          <p:nvPr/>
        </p:nvSpPr>
        <p:spPr>
          <a:xfrm>
            <a:off x="1747319" y="2895600"/>
            <a:ext cx="5941030" cy="1638677"/>
          </a:xfrm>
          <a:custGeom>
            <a:avLst/>
            <a:gdLst>
              <a:gd name="connsiteX0" fmla="*/ 0 w 6527548"/>
              <a:gd name="connsiteY0" fmla="*/ 2055136 h 2055136"/>
              <a:gd name="connsiteX1" fmla="*/ 2969536 w 6527548"/>
              <a:gd name="connsiteY1" fmla="*/ 588475 h 2055136"/>
              <a:gd name="connsiteX2" fmla="*/ 6527548 w 6527548"/>
              <a:gd name="connsiteY2" fmla="*/ 0 h 205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27548" h="2055136">
                <a:moveTo>
                  <a:pt x="0" y="2055136"/>
                </a:moveTo>
                <a:cubicBezTo>
                  <a:pt x="940805" y="1493067"/>
                  <a:pt x="1881611" y="930998"/>
                  <a:pt x="2969536" y="588475"/>
                </a:cubicBezTo>
                <a:cubicBezTo>
                  <a:pt x="4057461" y="245952"/>
                  <a:pt x="5292504" y="122976"/>
                  <a:pt x="6527548" y="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2CF382-D409-4434-A591-E8005F3C68EF}"/>
              </a:ext>
            </a:extLst>
          </p:cNvPr>
          <p:cNvSpPr txBox="1"/>
          <p:nvPr/>
        </p:nvSpPr>
        <p:spPr>
          <a:xfrm>
            <a:off x="749667" y="913443"/>
            <a:ext cx="7479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select count(*) where c1 &lt; field &lt; c2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1CB4C8-7E7A-46A7-8BDC-5013DE8BA6C6}"/>
              </a:ext>
            </a:extLst>
          </p:cNvPr>
          <p:cNvSpPr txBox="1"/>
          <p:nvPr/>
        </p:nvSpPr>
        <p:spPr>
          <a:xfrm>
            <a:off x="7688349" y="2611388"/>
            <a:ext cx="635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12X</a:t>
            </a:r>
          </a:p>
        </p:txBody>
      </p:sp>
    </p:spTree>
    <p:extLst>
      <p:ext uri="{BB962C8B-B14F-4D97-AF65-F5344CB8AC3E}">
        <p14:creationId xmlns:p14="http://schemas.microsoft.com/office/powerpoint/2010/main" val="306883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6" grpId="0"/>
      <p:bldP spid="3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That Affect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Latency</a:t>
            </a:r>
          </a:p>
          <a:p>
            <a:pPr marL="971550" lvl="1" indent="-514350"/>
            <a:r>
              <a:rPr lang="en-US" dirty="0"/>
              <a:t>How fast can DRAM serve a request?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Parallelism</a:t>
            </a:r>
          </a:p>
          <a:p>
            <a:pPr marL="971550" lvl="1" indent="-514350"/>
            <a:r>
              <a:rPr lang="en-US" dirty="0"/>
              <a:t>How many requests can DRAM serve in parallel?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2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51809-2523-4B75-9072-594F44E6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#5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9D818-3F4A-4547-BEE5-DA6CF871A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u="sng" dirty="0">
                <a:hlinkClick r:id="rId2"/>
              </a:rPr>
              <a:t>Flipping Bits in Memory Without Accessing Them</a:t>
            </a:r>
            <a:br>
              <a:rPr lang="en-CA" dirty="0">
                <a:solidFill>
                  <a:srgbClr val="0033CC"/>
                </a:solidFill>
              </a:rPr>
            </a:br>
            <a:r>
              <a:rPr lang="en-CA" dirty="0" err="1">
                <a:solidFill>
                  <a:srgbClr val="333333"/>
                </a:solidFill>
                <a:latin typeface="Helvetica Neue"/>
              </a:rPr>
              <a:t>Yoongu</a:t>
            </a:r>
            <a:r>
              <a:rPr lang="en-CA" dirty="0">
                <a:solidFill>
                  <a:srgbClr val="333333"/>
                </a:solidFill>
                <a:latin typeface="Helvetica Neue"/>
              </a:rPr>
              <a:t> Kim et al., </a:t>
            </a:r>
            <a:r>
              <a:rPr lang="en-CA" sz="2800" i="1" dirty="0">
                <a:solidFill>
                  <a:srgbClr val="333333"/>
                </a:solidFill>
                <a:latin typeface="Helvetica Neue"/>
              </a:rPr>
              <a:t>ISCA 2014</a:t>
            </a:r>
            <a:endParaRPr lang="en-CA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A132B-88CD-434C-9C53-D4683D07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91498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609600"/>
            <a:ext cx="9091863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2224: Parallel Computer Architecture and Programming</a:t>
            </a:r>
            <a:br>
              <a:rPr lang="en-US" b="1" dirty="0"/>
            </a:br>
            <a:r>
              <a:rPr lang="en-US" b="1" dirty="0"/>
              <a:t>Advanced Memory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Fall 2021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A2E33A-EA90-4EC4-B1F5-051D808F97CF}"/>
              </a:ext>
            </a:extLst>
          </p:cNvPr>
          <p:cNvSpPr/>
          <p:nvPr/>
        </p:nvSpPr>
        <p:spPr>
          <a:xfrm>
            <a:off x="1371600" y="5947139"/>
            <a:ext cx="655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content of this lecture is adapted from the slides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Vivek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Seshadri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Yoongu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Kim,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lectures of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Onur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Mutlu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@ ETH and CMU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88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theme/theme1.xml><?xml version="1.0" encoding="utf-8"?>
<a:theme xmlns:a="http://schemas.openxmlformats.org/drawingml/2006/main" name="SAFARI_Templat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y">
    <a:dk1>
      <a:srgbClr val="262626"/>
    </a:dk1>
    <a:lt1>
      <a:sysClr val="window" lastClr="FFFFFF"/>
    </a:lt1>
    <a:dk2>
      <a:srgbClr val="0033CC"/>
    </a:dk2>
    <a:lt2>
      <a:srgbClr val="EEECE1"/>
    </a:lt2>
    <a:accent1>
      <a:srgbClr val="E36C09"/>
    </a:accent1>
    <a:accent2>
      <a:srgbClr val="5C5C5C"/>
    </a:accent2>
    <a:accent3>
      <a:srgbClr val="953734"/>
    </a:accent3>
    <a:accent4>
      <a:srgbClr val="17365D"/>
    </a:accent4>
    <a:accent5>
      <a:srgbClr val="4F6128"/>
    </a:accent5>
    <a:accent6>
      <a:srgbClr val="31859B"/>
    </a:accent6>
    <a:hlink>
      <a:srgbClr val="205867"/>
    </a:hlink>
    <a:folHlink>
      <a:srgbClr val="0000F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y">
    <a:dk1>
      <a:srgbClr val="262626"/>
    </a:dk1>
    <a:lt1>
      <a:sysClr val="window" lastClr="FFFFFF"/>
    </a:lt1>
    <a:dk2>
      <a:srgbClr val="2E2E2E"/>
    </a:dk2>
    <a:lt2>
      <a:srgbClr val="F2F2F2"/>
    </a:lt2>
    <a:accent1>
      <a:srgbClr val="4F6128"/>
    </a:accent1>
    <a:accent2>
      <a:srgbClr val="6F2926"/>
    </a:accent2>
    <a:accent3>
      <a:srgbClr val="17365D"/>
    </a:accent3>
    <a:accent4>
      <a:srgbClr val="2E2E2E"/>
    </a:accent4>
    <a:accent5>
      <a:srgbClr val="246374"/>
    </a:accent5>
    <a:accent6>
      <a:srgbClr val="31859B"/>
    </a:accent6>
    <a:hlink>
      <a:srgbClr val="205867"/>
    </a:hlink>
    <a:folHlink>
      <a:srgbClr val="0000FF"/>
    </a:folHlink>
  </a:clrScheme>
  <a:fontScheme name="Visesh">
    <a:majorFont>
      <a:latin typeface="Myriad Pro Cond"/>
      <a:ea typeface=""/>
      <a:cs typeface=""/>
    </a:majorFont>
    <a:minorFont>
      <a:latin typeface="Corbe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My">
    <a:dk1>
      <a:srgbClr val="262626"/>
    </a:dk1>
    <a:lt1>
      <a:sysClr val="window" lastClr="FFFFFF"/>
    </a:lt1>
    <a:dk2>
      <a:srgbClr val="2E2E2E"/>
    </a:dk2>
    <a:lt2>
      <a:srgbClr val="F2F2F2"/>
    </a:lt2>
    <a:accent1>
      <a:srgbClr val="4F6128"/>
    </a:accent1>
    <a:accent2>
      <a:srgbClr val="6F2926"/>
    </a:accent2>
    <a:accent3>
      <a:srgbClr val="17365D"/>
    </a:accent3>
    <a:accent4>
      <a:srgbClr val="2E2E2E"/>
    </a:accent4>
    <a:accent5>
      <a:srgbClr val="246374"/>
    </a:accent5>
    <a:accent6>
      <a:srgbClr val="31859B"/>
    </a:accent6>
    <a:hlink>
      <a:srgbClr val="205867"/>
    </a:hlink>
    <a:folHlink>
      <a:srgbClr val="0000FF"/>
    </a:folHlink>
  </a:clrScheme>
  <a:fontScheme name="Visesh">
    <a:majorFont>
      <a:latin typeface="Myriad Pro Cond"/>
      <a:ea typeface=""/>
      <a:cs typeface=""/>
    </a:majorFont>
    <a:minorFont>
      <a:latin typeface="Corbe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My">
    <a:dk1>
      <a:srgbClr val="262626"/>
    </a:dk1>
    <a:lt1>
      <a:sysClr val="window" lastClr="FFFFFF"/>
    </a:lt1>
    <a:dk2>
      <a:srgbClr val="2E2E2E"/>
    </a:dk2>
    <a:lt2>
      <a:srgbClr val="F2F2F2"/>
    </a:lt2>
    <a:accent1>
      <a:srgbClr val="4F6128"/>
    </a:accent1>
    <a:accent2>
      <a:srgbClr val="6F2926"/>
    </a:accent2>
    <a:accent3>
      <a:srgbClr val="17365D"/>
    </a:accent3>
    <a:accent4>
      <a:srgbClr val="2E2E2E"/>
    </a:accent4>
    <a:accent5>
      <a:srgbClr val="246374"/>
    </a:accent5>
    <a:accent6>
      <a:srgbClr val="31859B"/>
    </a:accent6>
    <a:hlink>
      <a:srgbClr val="205867"/>
    </a:hlink>
    <a:folHlink>
      <a:srgbClr val="0000FF"/>
    </a:folHlink>
  </a:clrScheme>
  <a:fontScheme name="Visesh">
    <a:majorFont>
      <a:latin typeface="Myriad Pro Cond"/>
      <a:ea typeface=""/>
      <a:cs typeface=""/>
    </a:majorFont>
    <a:minorFont>
      <a:latin typeface="Corbe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990000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SAFARI_Template</Template>
  <TotalTime>0</TotalTime>
  <Words>4835</Words>
  <Application>Microsoft Office PowerPoint</Application>
  <PresentationFormat>On-screen Show (4:3)</PresentationFormat>
  <Paragraphs>1165</Paragraphs>
  <Slides>91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91</vt:i4>
      </vt:variant>
    </vt:vector>
  </HeadingPairs>
  <TitlesOfParts>
    <vt:vector size="111" baseType="lpstr">
      <vt:lpstr>Arial</vt:lpstr>
      <vt:lpstr>Calibri</vt:lpstr>
      <vt:lpstr>Calibri Light</vt:lpstr>
      <vt:lpstr>Cambria</vt:lpstr>
      <vt:lpstr>Cambria Math</vt:lpstr>
      <vt:lpstr>Consolas</vt:lpstr>
      <vt:lpstr>Corbel</vt:lpstr>
      <vt:lpstr>Courier New</vt:lpstr>
      <vt:lpstr>Garamond</vt:lpstr>
      <vt:lpstr>Gill Sans MT</vt:lpstr>
      <vt:lpstr>Helvetica Neue</vt:lpstr>
      <vt:lpstr>Lucida Grande</vt:lpstr>
      <vt:lpstr>Myriad Pro Bold Cond</vt:lpstr>
      <vt:lpstr>Myriad Pro Cond</vt:lpstr>
      <vt:lpstr>Tahoma</vt:lpstr>
      <vt:lpstr>Times New Roman</vt:lpstr>
      <vt:lpstr>Wingdings</vt:lpstr>
      <vt:lpstr>SAFARI_Template</vt:lpstr>
      <vt:lpstr>1_Edge</vt:lpstr>
      <vt:lpstr>Office Theme</vt:lpstr>
      <vt:lpstr>CSC 2224: Parallel Computer Architecture and Programming Main Memory. DRAM.</vt:lpstr>
      <vt:lpstr>Outline</vt:lpstr>
      <vt:lpstr>DRAM Bank</vt:lpstr>
      <vt:lpstr>DRAM Bank: Single DRAM Array?</vt:lpstr>
      <vt:lpstr>DRAM Bank: Collection of Arrays</vt:lpstr>
      <vt:lpstr>DRAM Operation: Summary</vt:lpstr>
      <vt:lpstr>DRAM Chip Hierarchy</vt:lpstr>
      <vt:lpstr>Outline</vt:lpstr>
      <vt:lpstr>Factors That Affect Performance</vt:lpstr>
      <vt:lpstr>DRAM Chip Hierarchy</vt:lpstr>
      <vt:lpstr>Outline</vt:lpstr>
      <vt:lpstr>Subarray Size: Rows/Subarray</vt:lpstr>
      <vt:lpstr>Subarray Size vs. Access Latency</vt:lpstr>
      <vt:lpstr>Subarray Size vs. Chip Area</vt:lpstr>
      <vt:lpstr>Chip Area vs. Access Latency</vt:lpstr>
      <vt:lpstr>Chip Area vs. Access Latency</vt:lpstr>
      <vt:lpstr>New Proposal</vt:lpstr>
      <vt:lpstr>Tiered-Latency DRAM</vt:lpstr>
      <vt:lpstr>Results Summary</vt:lpstr>
      <vt:lpstr>Tiered-Latency DRAM: A Low Latency and Low Cost DRAM Architecture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DRAM Testing Infrastructure</vt:lpstr>
      <vt:lpstr>PowerPoint Presentation</vt:lpstr>
      <vt:lpstr>PowerPoint Presentation</vt:lpstr>
      <vt:lpstr>PowerPoint Presentation</vt:lpstr>
      <vt:lpstr>PowerPoint Presentation</vt:lpstr>
      <vt:lpstr>Adaptive-Latency DRAM</vt:lpstr>
      <vt:lpstr>PowerPoint Presentation</vt:lpstr>
      <vt:lpstr>PowerPoint Presentation</vt:lpstr>
      <vt:lpstr>Adaptive-Latency DRAM: Optimizing DRAM Timing for the Common-Case</vt:lpstr>
      <vt:lpstr>Outline</vt:lpstr>
      <vt:lpstr>Parallelism: Demand vs. Supply</vt:lpstr>
      <vt:lpstr>Increasing Number of Banks?</vt:lpstr>
      <vt:lpstr>Our Observation</vt:lpstr>
      <vt:lpstr>Subarray-Level Parallelism</vt:lpstr>
      <vt:lpstr>Subarray-Level Parallelism: Benefits</vt:lpstr>
      <vt:lpstr>Results Summary</vt:lpstr>
      <vt:lpstr>A Case for Exploiting Subarray-Level Parallelism (SALP) in DRAM</vt:lpstr>
      <vt:lpstr>CSC 2224: Parallel Computer Architecture and Programming Main Memory Fundamentals</vt:lpstr>
      <vt:lpstr>Review #5</vt:lpstr>
      <vt:lpstr>Review: Memory Latency Lags Behind</vt:lpstr>
      <vt:lpstr>We Need A Paradigm Shift To …</vt:lpstr>
      <vt:lpstr>Processing Inside Memory</vt:lpstr>
      <vt:lpstr>Why In-Memory Computation Today?</vt:lpstr>
      <vt:lpstr>Two Approaches to In-Memory Processing </vt:lpstr>
      <vt:lpstr>Approach 1: Minimally Changing DRAM</vt:lpstr>
      <vt:lpstr>Starting Simple: Data Copy and Initialization</vt:lpstr>
      <vt:lpstr>Bulk Data Copy and Initialization</vt:lpstr>
      <vt:lpstr>Bulk Data Copy and Initialization</vt:lpstr>
      <vt:lpstr>Today’s Systems: Bulk Data Copy</vt:lpstr>
      <vt:lpstr>Future Systems: In-Memory Copy</vt:lpstr>
      <vt:lpstr>RowClone: In-DRAM Row Copy</vt:lpstr>
      <vt:lpstr>RowClone: Intra-Subarray</vt:lpstr>
      <vt:lpstr>RowClone: Intra-Subarray (II)</vt:lpstr>
      <vt:lpstr>RowClone: Inter-Bank</vt:lpstr>
      <vt:lpstr>Generalized RowClone</vt:lpstr>
      <vt:lpstr>RowClone: Fast Row Initialization</vt:lpstr>
      <vt:lpstr>RowClone: Bulk Initialization</vt:lpstr>
      <vt:lpstr>RowClone: Latency &amp; Energy Benefits</vt:lpstr>
      <vt:lpstr>Copy and Initialization in Workloads</vt:lpstr>
      <vt:lpstr>RowClone: Application Performance</vt:lpstr>
      <vt:lpstr>End-to-End System Design</vt:lpstr>
      <vt:lpstr>Ambit In-Memory Accelerator for Bulk Bitwise Operations  Using Commodity DRAM Technology</vt:lpstr>
      <vt:lpstr>Executive Summary</vt:lpstr>
      <vt:lpstr>PowerPoint Presentation</vt:lpstr>
      <vt:lpstr>Today, DRAM is just a storage device!</vt:lpstr>
      <vt:lpstr>Our Approach</vt:lpstr>
      <vt:lpstr>Inside a DRAM Chip</vt:lpstr>
      <vt:lpstr>DRAM Cell Operation</vt:lpstr>
      <vt:lpstr>DRAM Cell Operation</vt:lpstr>
      <vt:lpstr>Triple-Row Activation: Majority Function</vt:lpstr>
      <vt:lpstr>Bitwise AND/OR Using Triple-Row Activation</vt:lpstr>
      <vt:lpstr>Bitwise AND/OR Using Triple-Row Activation</vt:lpstr>
      <vt:lpstr>Bulk Bitwise AND/OR in DRAM</vt:lpstr>
      <vt:lpstr>Bulk Bitwise AND/OR in DRAM</vt:lpstr>
      <vt:lpstr>Negation Using the Sense Amplifier</vt:lpstr>
      <vt:lpstr>Negation Using the Sense Amplifier</vt:lpstr>
      <vt:lpstr>Negation Using the Sense Amplifier</vt:lpstr>
      <vt:lpstr>Ambit vs. DDR3: Performance and Energy</vt:lpstr>
      <vt:lpstr>Integrating Ambit with the System</vt:lpstr>
      <vt:lpstr>Real-world Applications</vt:lpstr>
      <vt:lpstr>Bitmap Indices: Performance</vt:lpstr>
      <vt:lpstr>Speedup offered by Ambit for BitWeaving</vt:lpstr>
      <vt:lpstr>Review #5</vt:lpstr>
      <vt:lpstr>CSC 2224: Parallel Computer Architecture and Programming Advanced Memory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2011-01-11T20:10:42Z</dcterms:created>
  <dcterms:modified xsi:type="dcterms:W3CDTF">2021-10-12T18:13:58Z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gpekh@LAPTOP-TADA56Q5</vt:lpwstr>
  </property>
  <property fmtid="{D5CDD505-2E9C-101B-9397-08002B2CF9AE}" pid="5" name="MSIP_Label_f42aa342-8706-4288-bd11-ebb85995028c_SetDate">
    <vt:lpwstr>2018-10-02T14:14:50.0560095Z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